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4" r:id="rId3"/>
    <p:sldId id="275" r:id="rId4"/>
    <p:sldId id="257" r:id="rId5"/>
    <p:sldId id="271"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61" d="100"/>
          <a:sy n="61" d="100"/>
        </p:scale>
        <p:origin x="1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Southwest!$AN$1:$AN$10</c:f>
              <c:strCache>
                <c:ptCount val="10"/>
                <c:pt idx="0">
                  <c:v>Aggravated Offenses</c:v>
                </c:pt>
                <c:pt idx="1">
                  <c:v>Homicide</c:v>
                </c:pt>
                <c:pt idx="2">
                  <c:v>Burglary/Breaking &amp; Entering</c:v>
                </c:pt>
                <c:pt idx="3">
                  <c:v>Destruction/Damage/Vandalism</c:v>
                </c:pt>
                <c:pt idx="4">
                  <c:v>Larceny/Theft</c:v>
                </c:pt>
                <c:pt idx="5">
                  <c:v>Motor Vehicle Theft</c:v>
                </c:pt>
                <c:pt idx="6">
                  <c:v>Robbery</c:v>
                </c:pt>
                <c:pt idx="7">
                  <c:v>Stolen Property</c:v>
                </c:pt>
                <c:pt idx="8">
                  <c:v>Drug/Narcotics</c:v>
                </c:pt>
                <c:pt idx="9">
                  <c:v>Weapon Violations</c:v>
                </c:pt>
              </c:strCache>
            </c:strRef>
          </c:cat>
          <c:val>
            <c:numRef>
              <c:f>Southwest!$AO$1:$AO$10</c:f>
              <c:numCache>
                <c:formatCode>General</c:formatCode>
                <c:ptCount val="10"/>
                <c:pt idx="0">
                  <c:v>812</c:v>
                </c:pt>
                <c:pt idx="1">
                  <c:v>5</c:v>
                </c:pt>
                <c:pt idx="2">
                  <c:v>178</c:v>
                </c:pt>
                <c:pt idx="3">
                  <c:v>536</c:v>
                </c:pt>
                <c:pt idx="4">
                  <c:v>500</c:v>
                </c:pt>
                <c:pt idx="5">
                  <c:v>326</c:v>
                </c:pt>
                <c:pt idx="6">
                  <c:v>90</c:v>
                </c:pt>
                <c:pt idx="7">
                  <c:v>32</c:v>
                </c:pt>
                <c:pt idx="8">
                  <c:v>210</c:v>
                </c:pt>
                <c:pt idx="9">
                  <c:v>515</c:v>
                </c:pt>
              </c:numCache>
            </c:numRef>
          </c:val>
          <c:extLst>
            <c:ext xmlns:c16="http://schemas.microsoft.com/office/drawing/2014/chart" uri="{C3380CC4-5D6E-409C-BE32-E72D297353CC}">
              <c16:uniqueId val="{00000000-0742-4049-BA8A-855E103442E4}"/>
            </c:ext>
          </c:extLst>
        </c:ser>
        <c:dLbls>
          <c:dLblPos val="inEnd"/>
          <c:showLegendKey val="0"/>
          <c:showVal val="1"/>
          <c:showCatName val="0"/>
          <c:showSerName val="0"/>
          <c:showPercent val="0"/>
          <c:showBubbleSize val="0"/>
        </c:dLbls>
        <c:gapWidth val="65"/>
        <c:axId val="211185456"/>
        <c:axId val="211195624"/>
      </c:barChart>
      <c:catAx>
        <c:axId val="2111854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211195624"/>
        <c:crosses val="autoZero"/>
        <c:auto val="1"/>
        <c:lblAlgn val="ctr"/>
        <c:lblOffset val="100"/>
        <c:noMultiLvlLbl val="0"/>
      </c:catAx>
      <c:valAx>
        <c:axId val="2111956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111854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Southwest!$A$28</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Southwest!$B$27:$G$27</c:f>
              <c:strCache>
                <c:ptCount val="6"/>
                <c:pt idx="0">
                  <c:v>Jan</c:v>
                </c:pt>
                <c:pt idx="1">
                  <c:v>Feb</c:v>
                </c:pt>
                <c:pt idx="2">
                  <c:v>Mar</c:v>
                </c:pt>
                <c:pt idx="3">
                  <c:v>Apr</c:v>
                </c:pt>
                <c:pt idx="4">
                  <c:v>May</c:v>
                </c:pt>
                <c:pt idx="5">
                  <c:v>Jun</c:v>
                </c:pt>
              </c:strCache>
            </c:strRef>
          </c:cat>
          <c:val>
            <c:numRef>
              <c:f>Southwest!$B$28:$G$28</c:f>
              <c:numCache>
                <c:formatCode>General</c:formatCode>
                <c:ptCount val="6"/>
                <c:pt idx="0">
                  <c:v>2</c:v>
                </c:pt>
                <c:pt idx="1">
                  <c:v>5</c:v>
                </c:pt>
                <c:pt idx="2">
                  <c:v>10</c:v>
                </c:pt>
                <c:pt idx="3">
                  <c:v>8</c:v>
                </c:pt>
                <c:pt idx="4">
                  <c:v>8</c:v>
                </c:pt>
                <c:pt idx="5">
                  <c:v>5</c:v>
                </c:pt>
              </c:numCache>
            </c:numRef>
          </c:val>
          <c:extLst>
            <c:ext xmlns:c16="http://schemas.microsoft.com/office/drawing/2014/chart" uri="{C3380CC4-5D6E-409C-BE32-E72D297353CC}">
              <c16:uniqueId val="{00000000-AFF6-46FA-87ED-FE57C0BD80FD}"/>
            </c:ext>
          </c:extLst>
        </c:ser>
        <c:ser>
          <c:idx val="1"/>
          <c:order val="1"/>
          <c:tx>
            <c:strRef>
              <c:f>Southwest!$A$29</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Southwest!$B$27:$G$27</c:f>
              <c:strCache>
                <c:ptCount val="6"/>
                <c:pt idx="0">
                  <c:v>Jan</c:v>
                </c:pt>
                <c:pt idx="1">
                  <c:v>Feb</c:v>
                </c:pt>
                <c:pt idx="2">
                  <c:v>Mar</c:v>
                </c:pt>
                <c:pt idx="3">
                  <c:v>Apr</c:v>
                </c:pt>
                <c:pt idx="4">
                  <c:v>May</c:v>
                </c:pt>
                <c:pt idx="5">
                  <c:v>Jun</c:v>
                </c:pt>
              </c:strCache>
            </c:strRef>
          </c:cat>
          <c:val>
            <c:numRef>
              <c:f>Southwest!$B$29:$G$29</c:f>
              <c:numCache>
                <c:formatCode>General</c:formatCode>
                <c:ptCount val="6"/>
                <c:pt idx="0">
                  <c:v>17</c:v>
                </c:pt>
                <c:pt idx="1">
                  <c:v>28</c:v>
                </c:pt>
                <c:pt idx="2">
                  <c:v>40</c:v>
                </c:pt>
                <c:pt idx="3">
                  <c:v>38</c:v>
                </c:pt>
                <c:pt idx="4">
                  <c:v>43</c:v>
                </c:pt>
                <c:pt idx="5">
                  <c:v>44</c:v>
                </c:pt>
              </c:numCache>
            </c:numRef>
          </c:val>
          <c:extLst>
            <c:ext xmlns:c16="http://schemas.microsoft.com/office/drawing/2014/chart" uri="{C3380CC4-5D6E-409C-BE32-E72D297353CC}">
              <c16:uniqueId val="{00000001-AFF6-46FA-87ED-FE57C0BD80FD}"/>
            </c:ext>
          </c:extLst>
        </c:ser>
        <c:dLbls>
          <c:dLblPos val="inEnd"/>
          <c:showLegendKey val="0"/>
          <c:showVal val="1"/>
          <c:showCatName val="0"/>
          <c:showSerName val="0"/>
          <c:showPercent val="0"/>
          <c:showBubbleSize val="0"/>
        </c:dLbls>
        <c:gapWidth val="65"/>
        <c:axId val="551411240"/>
        <c:axId val="551412224"/>
      </c:barChart>
      <c:catAx>
        <c:axId val="5514112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51412224"/>
        <c:crosses val="autoZero"/>
        <c:auto val="1"/>
        <c:lblAlgn val="ctr"/>
        <c:lblOffset val="100"/>
        <c:noMultiLvlLbl val="0"/>
      </c:catAx>
      <c:valAx>
        <c:axId val="5514122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141124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Southwest!$A$31</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Southwest!$B$30:$G$30</c:f>
              <c:strCache>
                <c:ptCount val="6"/>
                <c:pt idx="0">
                  <c:v>Jan</c:v>
                </c:pt>
                <c:pt idx="1">
                  <c:v>Feb</c:v>
                </c:pt>
                <c:pt idx="2">
                  <c:v>Mar</c:v>
                </c:pt>
                <c:pt idx="3">
                  <c:v>Apr</c:v>
                </c:pt>
                <c:pt idx="4">
                  <c:v>May</c:v>
                </c:pt>
                <c:pt idx="5">
                  <c:v>Jun</c:v>
                </c:pt>
              </c:strCache>
            </c:strRef>
          </c:cat>
          <c:val>
            <c:numRef>
              <c:f>Southwest!$B$31:$G$31</c:f>
              <c:numCache>
                <c:formatCode>General</c:formatCode>
                <c:ptCount val="6"/>
                <c:pt idx="0">
                  <c:v>66</c:v>
                </c:pt>
                <c:pt idx="1">
                  <c:v>45</c:v>
                </c:pt>
                <c:pt idx="2">
                  <c:v>73</c:v>
                </c:pt>
                <c:pt idx="3">
                  <c:v>64</c:v>
                </c:pt>
                <c:pt idx="4">
                  <c:v>66</c:v>
                </c:pt>
                <c:pt idx="5">
                  <c:v>41</c:v>
                </c:pt>
              </c:numCache>
            </c:numRef>
          </c:val>
          <c:extLst>
            <c:ext xmlns:c16="http://schemas.microsoft.com/office/drawing/2014/chart" uri="{C3380CC4-5D6E-409C-BE32-E72D297353CC}">
              <c16:uniqueId val="{00000000-3215-44C3-A2E9-2BB18DB2D2AC}"/>
            </c:ext>
          </c:extLst>
        </c:ser>
        <c:ser>
          <c:idx val="1"/>
          <c:order val="1"/>
          <c:tx>
            <c:strRef>
              <c:f>Southwest!$A$32</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Southwest!$B$30:$G$30</c:f>
              <c:strCache>
                <c:ptCount val="6"/>
                <c:pt idx="0">
                  <c:v>Jan</c:v>
                </c:pt>
                <c:pt idx="1">
                  <c:v>Feb</c:v>
                </c:pt>
                <c:pt idx="2">
                  <c:v>Mar</c:v>
                </c:pt>
                <c:pt idx="3">
                  <c:v>Apr</c:v>
                </c:pt>
                <c:pt idx="4">
                  <c:v>May</c:v>
                </c:pt>
                <c:pt idx="5">
                  <c:v>Jun</c:v>
                </c:pt>
              </c:strCache>
            </c:strRef>
          </c:cat>
          <c:val>
            <c:numRef>
              <c:f>Southwest!$B$32:$G$32</c:f>
              <c:numCache>
                <c:formatCode>General</c:formatCode>
                <c:ptCount val="6"/>
                <c:pt idx="0">
                  <c:v>88</c:v>
                </c:pt>
                <c:pt idx="1">
                  <c:v>89</c:v>
                </c:pt>
                <c:pt idx="2">
                  <c:v>101</c:v>
                </c:pt>
                <c:pt idx="3">
                  <c:v>79</c:v>
                </c:pt>
                <c:pt idx="4">
                  <c:v>86</c:v>
                </c:pt>
                <c:pt idx="5">
                  <c:v>72</c:v>
                </c:pt>
              </c:numCache>
            </c:numRef>
          </c:val>
          <c:extLst>
            <c:ext xmlns:c16="http://schemas.microsoft.com/office/drawing/2014/chart" uri="{C3380CC4-5D6E-409C-BE32-E72D297353CC}">
              <c16:uniqueId val="{00000001-3215-44C3-A2E9-2BB18DB2D2AC}"/>
            </c:ext>
          </c:extLst>
        </c:ser>
        <c:dLbls>
          <c:dLblPos val="inEnd"/>
          <c:showLegendKey val="0"/>
          <c:showVal val="1"/>
          <c:showCatName val="0"/>
          <c:showSerName val="0"/>
          <c:showPercent val="0"/>
          <c:showBubbleSize val="0"/>
        </c:dLbls>
        <c:gapWidth val="65"/>
        <c:axId val="549793800"/>
        <c:axId val="549796096"/>
      </c:barChart>
      <c:catAx>
        <c:axId val="549793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9796096"/>
        <c:crosses val="autoZero"/>
        <c:auto val="1"/>
        <c:lblAlgn val="ctr"/>
        <c:lblOffset val="100"/>
        <c:noMultiLvlLbl val="0"/>
      </c:catAx>
      <c:valAx>
        <c:axId val="5497960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97938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Southwest!$A$4</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Southwest!$B$3:$G$3</c:f>
              <c:strCache>
                <c:ptCount val="6"/>
                <c:pt idx="0">
                  <c:v>Jan</c:v>
                </c:pt>
                <c:pt idx="1">
                  <c:v>Feb</c:v>
                </c:pt>
                <c:pt idx="2">
                  <c:v>Mar</c:v>
                </c:pt>
                <c:pt idx="3">
                  <c:v>Apr</c:v>
                </c:pt>
                <c:pt idx="4">
                  <c:v>May</c:v>
                </c:pt>
                <c:pt idx="5">
                  <c:v>Jun</c:v>
                </c:pt>
              </c:strCache>
            </c:strRef>
          </c:cat>
          <c:val>
            <c:numRef>
              <c:f>Southwest!$B$4:$G$4</c:f>
              <c:numCache>
                <c:formatCode>General</c:formatCode>
                <c:ptCount val="6"/>
                <c:pt idx="0">
                  <c:v>120</c:v>
                </c:pt>
                <c:pt idx="1">
                  <c:v>114</c:v>
                </c:pt>
                <c:pt idx="2">
                  <c:v>114</c:v>
                </c:pt>
                <c:pt idx="3">
                  <c:v>111</c:v>
                </c:pt>
                <c:pt idx="4">
                  <c:v>125</c:v>
                </c:pt>
                <c:pt idx="5">
                  <c:v>139</c:v>
                </c:pt>
              </c:numCache>
            </c:numRef>
          </c:val>
          <c:extLst>
            <c:ext xmlns:c16="http://schemas.microsoft.com/office/drawing/2014/chart" uri="{C3380CC4-5D6E-409C-BE32-E72D297353CC}">
              <c16:uniqueId val="{00000000-8DF8-40FA-A5DB-3EA5A97552B0}"/>
            </c:ext>
          </c:extLst>
        </c:ser>
        <c:ser>
          <c:idx val="1"/>
          <c:order val="1"/>
          <c:tx>
            <c:strRef>
              <c:f>Southwest!$A$5</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Southwest!$B$3:$G$3</c:f>
              <c:strCache>
                <c:ptCount val="6"/>
                <c:pt idx="0">
                  <c:v>Jan</c:v>
                </c:pt>
                <c:pt idx="1">
                  <c:v>Feb</c:v>
                </c:pt>
                <c:pt idx="2">
                  <c:v>Mar</c:v>
                </c:pt>
                <c:pt idx="3">
                  <c:v>Apr</c:v>
                </c:pt>
                <c:pt idx="4">
                  <c:v>May</c:v>
                </c:pt>
                <c:pt idx="5">
                  <c:v>Jun</c:v>
                </c:pt>
              </c:strCache>
            </c:strRef>
          </c:cat>
          <c:val>
            <c:numRef>
              <c:f>Southwest!$B$5:$G$5</c:f>
              <c:numCache>
                <c:formatCode>General</c:formatCode>
                <c:ptCount val="6"/>
                <c:pt idx="0">
                  <c:v>115</c:v>
                </c:pt>
                <c:pt idx="1">
                  <c:v>139</c:v>
                </c:pt>
                <c:pt idx="2">
                  <c:v>139</c:v>
                </c:pt>
                <c:pt idx="3">
                  <c:v>131</c:v>
                </c:pt>
                <c:pt idx="4">
                  <c:v>140</c:v>
                </c:pt>
                <c:pt idx="5">
                  <c:v>148</c:v>
                </c:pt>
              </c:numCache>
            </c:numRef>
          </c:val>
          <c:extLst>
            <c:ext xmlns:c16="http://schemas.microsoft.com/office/drawing/2014/chart" uri="{C3380CC4-5D6E-409C-BE32-E72D297353CC}">
              <c16:uniqueId val="{00000001-8DF8-40FA-A5DB-3EA5A97552B0}"/>
            </c:ext>
          </c:extLst>
        </c:ser>
        <c:dLbls>
          <c:dLblPos val="inEnd"/>
          <c:showLegendKey val="0"/>
          <c:showVal val="1"/>
          <c:showCatName val="0"/>
          <c:showSerName val="0"/>
          <c:showPercent val="0"/>
          <c:showBubbleSize val="0"/>
        </c:dLbls>
        <c:gapWidth val="65"/>
        <c:axId val="225407680"/>
        <c:axId val="225412272"/>
      </c:barChart>
      <c:catAx>
        <c:axId val="225407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225412272"/>
        <c:crosses val="autoZero"/>
        <c:auto val="1"/>
        <c:lblAlgn val="ctr"/>
        <c:lblOffset val="100"/>
        <c:noMultiLvlLbl val="0"/>
      </c:catAx>
      <c:valAx>
        <c:axId val="2254122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54076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Southwest!$A$7</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Southwest!$B$6:$G$6</c:f>
              <c:strCache>
                <c:ptCount val="6"/>
                <c:pt idx="0">
                  <c:v>Jan</c:v>
                </c:pt>
                <c:pt idx="1">
                  <c:v>Feb</c:v>
                </c:pt>
                <c:pt idx="2">
                  <c:v>Mar</c:v>
                </c:pt>
                <c:pt idx="3">
                  <c:v>Apr</c:v>
                </c:pt>
                <c:pt idx="4">
                  <c:v>May</c:v>
                </c:pt>
                <c:pt idx="5">
                  <c:v>Jun</c:v>
                </c:pt>
              </c:strCache>
            </c:strRef>
          </c:cat>
          <c:val>
            <c:numRef>
              <c:f>Southwest!$B$7:$G$7</c:f>
              <c:numCache>
                <c:formatCode>General</c:formatCode>
                <c:ptCount val="6"/>
                <c:pt idx="0">
                  <c:v>2</c:v>
                </c:pt>
                <c:pt idx="1">
                  <c:v>4</c:v>
                </c:pt>
                <c:pt idx="2">
                  <c:v>0</c:v>
                </c:pt>
                <c:pt idx="3">
                  <c:v>0</c:v>
                </c:pt>
                <c:pt idx="4">
                  <c:v>1</c:v>
                </c:pt>
                <c:pt idx="5">
                  <c:v>3</c:v>
                </c:pt>
              </c:numCache>
            </c:numRef>
          </c:val>
          <c:extLst>
            <c:ext xmlns:c16="http://schemas.microsoft.com/office/drawing/2014/chart" uri="{C3380CC4-5D6E-409C-BE32-E72D297353CC}">
              <c16:uniqueId val="{00000000-A87C-4190-80E1-08231D04968E}"/>
            </c:ext>
          </c:extLst>
        </c:ser>
        <c:ser>
          <c:idx val="1"/>
          <c:order val="1"/>
          <c:tx>
            <c:strRef>
              <c:f>Southwest!$A$8</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Southwest!$B$6:$G$6</c:f>
              <c:strCache>
                <c:ptCount val="6"/>
                <c:pt idx="0">
                  <c:v>Jan</c:v>
                </c:pt>
                <c:pt idx="1">
                  <c:v>Feb</c:v>
                </c:pt>
                <c:pt idx="2">
                  <c:v>Mar</c:v>
                </c:pt>
                <c:pt idx="3">
                  <c:v>Apr</c:v>
                </c:pt>
                <c:pt idx="4">
                  <c:v>May</c:v>
                </c:pt>
                <c:pt idx="5">
                  <c:v>Jun</c:v>
                </c:pt>
              </c:strCache>
            </c:strRef>
          </c:cat>
          <c:val>
            <c:numRef>
              <c:f>Southwest!$B$8:$G$8</c:f>
              <c:numCache>
                <c:formatCode>General</c:formatCode>
                <c:ptCount val="6"/>
                <c:pt idx="0">
                  <c:v>1</c:v>
                </c:pt>
                <c:pt idx="1">
                  <c:v>0</c:v>
                </c:pt>
                <c:pt idx="2">
                  <c:v>0</c:v>
                </c:pt>
                <c:pt idx="3">
                  <c:v>2</c:v>
                </c:pt>
                <c:pt idx="4">
                  <c:v>0</c:v>
                </c:pt>
                <c:pt idx="5">
                  <c:v>2</c:v>
                </c:pt>
              </c:numCache>
            </c:numRef>
          </c:val>
          <c:extLst>
            <c:ext xmlns:c16="http://schemas.microsoft.com/office/drawing/2014/chart" uri="{C3380CC4-5D6E-409C-BE32-E72D297353CC}">
              <c16:uniqueId val="{00000001-A87C-4190-80E1-08231D04968E}"/>
            </c:ext>
          </c:extLst>
        </c:ser>
        <c:dLbls>
          <c:dLblPos val="inEnd"/>
          <c:showLegendKey val="0"/>
          <c:showVal val="1"/>
          <c:showCatName val="0"/>
          <c:showSerName val="0"/>
          <c:showPercent val="0"/>
          <c:showBubbleSize val="0"/>
        </c:dLbls>
        <c:gapWidth val="65"/>
        <c:axId val="539995472"/>
        <c:axId val="539998752"/>
      </c:barChart>
      <c:catAx>
        <c:axId val="539995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39998752"/>
        <c:crosses val="autoZero"/>
        <c:auto val="1"/>
        <c:lblAlgn val="ctr"/>
        <c:lblOffset val="100"/>
        <c:noMultiLvlLbl val="0"/>
      </c:catAx>
      <c:valAx>
        <c:axId val="539998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399954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Southwest!$A$10</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Southwest!$B$9:$G$9</c:f>
              <c:strCache>
                <c:ptCount val="6"/>
                <c:pt idx="0">
                  <c:v>Jan</c:v>
                </c:pt>
                <c:pt idx="1">
                  <c:v>Feb</c:v>
                </c:pt>
                <c:pt idx="2">
                  <c:v>Mar</c:v>
                </c:pt>
                <c:pt idx="3">
                  <c:v>Apr</c:v>
                </c:pt>
                <c:pt idx="4">
                  <c:v>May</c:v>
                </c:pt>
                <c:pt idx="5">
                  <c:v>Jun</c:v>
                </c:pt>
              </c:strCache>
            </c:strRef>
          </c:cat>
          <c:val>
            <c:numRef>
              <c:f>Southwest!$B$10:$G$10</c:f>
              <c:numCache>
                <c:formatCode>General</c:formatCode>
                <c:ptCount val="6"/>
                <c:pt idx="0">
                  <c:v>37</c:v>
                </c:pt>
                <c:pt idx="1">
                  <c:v>17</c:v>
                </c:pt>
                <c:pt idx="2">
                  <c:v>45</c:v>
                </c:pt>
                <c:pt idx="3">
                  <c:v>30</c:v>
                </c:pt>
                <c:pt idx="4">
                  <c:v>25</c:v>
                </c:pt>
                <c:pt idx="5">
                  <c:v>39</c:v>
                </c:pt>
              </c:numCache>
            </c:numRef>
          </c:val>
          <c:extLst>
            <c:ext xmlns:c16="http://schemas.microsoft.com/office/drawing/2014/chart" uri="{C3380CC4-5D6E-409C-BE32-E72D297353CC}">
              <c16:uniqueId val="{00000000-F7BA-4745-A39D-A366EB0632F8}"/>
            </c:ext>
          </c:extLst>
        </c:ser>
        <c:ser>
          <c:idx val="1"/>
          <c:order val="1"/>
          <c:tx>
            <c:strRef>
              <c:f>Southwest!$A$11</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Southwest!$B$9:$G$9</c:f>
              <c:strCache>
                <c:ptCount val="6"/>
                <c:pt idx="0">
                  <c:v>Jan</c:v>
                </c:pt>
                <c:pt idx="1">
                  <c:v>Feb</c:v>
                </c:pt>
                <c:pt idx="2">
                  <c:v>Mar</c:v>
                </c:pt>
                <c:pt idx="3">
                  <c:v>Apr</c:v>
                </c:pt>
                <c:pt idx="4">
                  <c:v>May</c:v>
                </c:pt>
                <c:pt idx="5">
                  <c:v>Jun</c:v>
                </c:pt>
              </c:strCache>
            </c:strRef>
          </c:cat>
          <c:val>
            <c:numRef>
              <c:f>Southwest!$B$11:$G$11</c:f>
              <c:numCache>
                <c:formatCode>General</c:formatCode>
                <c:ptCount val="6"/>
                <c:pt idx="0">
                  <c:v>23</c:v>
                </c:pt>
                <c:pt idx="1">
                  <c:v>32</c:v>
                </c:pt>
                <c:pt idx="2">
                  <c:v>26</c:v>
                </c:pt>
                <c:pt idx="3">
                  <c:v>35</c:v>
                </c:pt>
                <c:pt idx="4">
                  <c:v>36</c:v>
                </c:pt>
                <c:pt idx="5">
                  <c:v>26</c:v>
                </c:pt>
              </c:numCache>
            </c:numRef>
          </c:val>
          <c:extLst>
            <c:ext xmlns:c16="http://schemas.microsoft.com/office/drawing/2014/chart" uri="{C3380CC4-5D6E-409C-BE32-E72D297353CC}">
              <c16:uniqueId val="{00000001-F7BA-4745-A39D-A366EB0632F8}"/>
            </c:ext>
          </c:extLst>
        </c:ser>
        <c:dLbls>
          <c:dLblPos val="inEnd"/>
          <c:showLegendKey val="0"/>
          <c:showVal val="1"/>
          <c:showCatName val="0"/>
          <c:showSerName val="0"/>
          <c:showPercent val="0"/>
          <c:showBubbleSize val="0"/>
        </c:dLbls>
        <c:gapWidth val="65"/>
        <c:axId val="219470488"/>
        <c:axId val="219479344"/>
      </c:barChart>
      <c:catAx>
        <c:axId val="219470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219479344"/>
        <c:crosses val="autoZero"/>
        <c:auto val="1"/>
        <c:lblAlgn val="ctr"/>
        <c:lblOffset val="100"/>
        <c:noMultiLvlLbl val="0"/>
      </c:catAx>
      <c:valAx>
        <c:axId val="2194793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94704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Southwest!$A$13</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Southwest!$B$12:$G$12</c:f>
              <c:strCache>
                <c:ptCount val="6"/>
                <c:pt idx="0">
                  <c:v>Jan</c:v>
                </c:pt>
                <c:pt idx="1">
                  <c:v>Feb</c:v>
                </c:pt>
                <c:pt idx="2">
                  <c:v>Mar</c:v>
                </c:pt>
                <c:pt idx="3">
                  <c:v>Apr</c:v>
                </c:pt>
                <c:pt idx="4">
                  <c:v>May</c:v>
                </c:pt>
                <c:pt idx="5">
                  <c:v>Jun</c:v>
                </c:pt>
              </c:strCache>
            </c:strRef>
          </c:cat>
          <c:val>
            <c:numRef>
              <c:f>Southwest!$B$13:$G$13</c:f>
              <c:numCache>
                <c:formatCode>General</c:formatCode>
                <c:ptCount val="6"/>
                <c:pt idx="0">
                  <c:v>79</c:v>
                </c:pt>
                <c:pt idx="1">
                  <c:v>74</c:v>
                </c:pt>
                <c:pt idx="2">
                  <c:v>84</c:v>
                </c:pt>
                <c:pt idx="3">
                  <c:v>97</c:v>
                </c:pt>
                <c:pt idx="4">
                  <c:v>77</c:v>
                </c:pt>
                <c:pt idx="5">
                  <c:v>99</c:v>
                </c:pt>
              </c:numCache>
            </c:numRef>
          </c:val>
          <c:extLst>
            <c:ext xmlns:c16="http://schemas.microsoft.com/office/drawing/2014/chart" uri="{C3380CC4-5D6E-409C-BE32-E72D297353CC}">
              <c16:uniqueId val="{00000000-51BA-4855-80F6-9FAF3028C668}"/>
            </c:ext>
          </c:extLst>
        </c:ser>
        <c:ser>
          <c:idx val="1"/>
          <c:order val="1"/>
          <c:tx>
            <c:strRef>
              <c:f>Southwest!$A$14</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Southwest!$B$12:$G$12</c:f>
              <c:strCache>
                <c:ptCount val="6"/>
                <c:pt idx="0">
                  <c:v>Jan</c:v>
                </c:pt>
                <c:pt idx="1">
                  <c:v>Feb</c:v>
                </c:pt>
                <c:pt idx="2">
                  <c:v>Mar</c:v>
                </c:pt>
                <c:pt idx="3">
                  <c:v>Apr</c:v>
                </c:pt>
                <c:pt idx="4">
                  <c:v>May</c:v>
                </c:pt>
                <c:pt idx="5">
                  <c:v>Jun</c:v>
                </c:pt>
              </c:strCache>
            </c:strRef>
          </c:cat>
          <c:val>
            <c:numRef>
              <c:f>Southwest!$B$14:$G$14</c:f>
              <c:numCache>
                <c:formatCode>General</c:formatCode>
                <c:ptCount val="6"/>
                <c:pt idx="0">
                  <c:v>63</c:v>
                </c:pt>
                <c:pt idx="1">
                  <c:v>102</c:v>
                </c:pt>
                <c:pt idx="2">
                  <c:v>82</c:v>
                </c:pt>
                <c:pt idx="3">
                  <c:v>83</c:v>
                </c:pt>
                <c:pt idx="4">
                  <c:v>128</c:v>
                </c:pt>
                <c:pt idx="5">
                  <c:v>78</c:v>
                </c:pt>
              </c:numCache>
            </c:numRef>
          </c:val>
          <c:extLst>
            <c:ext xmlns:c16="http://schemas.microsoft.com/office/drawing/2014/chart" uri="{C3380CC4-5D6E-409C-BE32-E72D297353CC}">
              <c16:uniqueId val="{00000001-51BA-4855-80F6-9FAF3028C668}"/>
            </c:ext>
          </c:extLst>
        </c:ser>
        <c:dLbls>
          <c:dLblPos val="inEnd"/>
          <c:showLegendKey val="0"/>
          <c:showVal val="1"/>
          <c:showCatName val="0"/>
          <c:showSerName val="0"/>
          <c:showPercent val="0"/>
          <c:showBubbleSize val="0"/>
        </c:dLbls>
        <c:gapWidth val="65"/>
        <c:axId val="231093304"/>
        <c:axId val="231094616"/>
      </c:barChart>
      <c:catAx>
        <c:axId val="231093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231094616"/>
        <c:crosses val="autoZero"/>
        <c:auto val="1"/>
        <c:lblAlgn val="ctr"/>
        <c:lblOffset val="100"/>
        <c:noMultiLvlLbl val="0"/>
      </c:catAx>
      <c:valAx>
        <c:axId val="231094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3109330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Southwest!$A$16</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Southwest!$B$15:$G$15</c:f>
              <c:strCache>
                <c:ptCount val="6"/>
                <c:pt idx="0">
                  <c:v>Jan</c:v>
                </c:pt>
                <c:pt idx="1">
                  <c:v>Feb</c:v>
                </c:pt>
                <c:pt idx="2">
                  <c:v>Mar</c:v>
                </c:pt>
                <c:pt idx="3">
                  <c:v>Apr</c:v>
                </c:pt>
                <c:pt idx="4">
                  <c:v>May</c:v>
                </c:pt>
                <c:pt idx="5">
                  <c:v>Jun</c:v>
                </c:pt>
              </c:strCache>
            </c:strRef>
          </c:cat>
          <c:val>
            <c:numRef>
              <c:f>Southwest!$B$16:$G$16</c:f>
              <c:numCache>
                <c:formatCode>General</c:formatCode>
                <c:ptCount val="6"/>
                <c:pt idx="0">
                  <c:v>83</c:v>
                </c:pt>
                <c:pt idx="1">
                  <c:v>92</c:v>
                </c:pt>
                <c:pt idx="2">
                  <c:v>112</c:v>
                </c:pt>
                <c:pt idx="3">
                  <c:v>101</c:v>
                </c:pt>
                <c:pt idx="4">
                  <c:v>86</c:v>
                </c:pt>
                <c:pt idx="5">
                  <c:v>60</c:v>
                </c:pt>
              </c:numCache>
            </c:numRef>
          </c:val>
          <c:extLst>
            <c:ext xmlns:c16="http://schemas.microsoft.com/office/drawing/2014/chart" uri="{C3380CC4-5D6E-409C-BE32-E72D297353CC}">
              <c16:uniqueId val="{00000000-4738-4077-99FE-6532727D393A}"/>
            </c:ext>
          </c:extLst>
        </c:ser>
        <c:ser>
          <c:idx val="1"/>
          <c:order val="1"/>
          <c:tx>
            <c:strRef>
              <c:f>Southwest!$A$17</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Southwest!$B$15:$G$15</c:f>
              <c:strCache>
                <c:ptCount val="6"/>
                <c:pt idx="0">
                  <c:v>Jan</c:v>
                </c:pt>
                <c:pt idx="1">
                  <c:v>Feb</c:v>
                </c:pt>
                <c:pt idx="2">
                  <c:v>Mar</c:v>
                </c:pt>
                <c:pt idx="3">
                  <c:v>Apr</c:v>
                </c:pt>
                <c:pt idx="4">
                  <c:v>May</c:v>
                </c:pt>
                <c:pt idx="5">
                  <c:v>Jun</c:v>
                </c:pt>
              </c:strCache>
            </c:strRef>
          </c:cat>
          <c:val>
            <c:numRef>
              <c:f>Southwest!$B$17:$G$17</c:f>
              <c:numCache>
                <c:formatCode>General</c:formatCode>
                <c:ptCount val="6"/>
                <c:pt idx="0">
                  <c:v>95</c:v>
                </c:pt>
                <c:pt idx="1">
                  <c:v>65</c:v>
                </c:pt>
                <c:pt idx="2">
                  <c:v>93</c:v>
                </c:pt>
                <c:pt idx="3">
                  <c:v>77</c:v>
                </c:pt>
                <c:pt idx="4">
                  <c:v>97</c:v>
                </c:pt>
                <c:pt idx="5">
                  <c:v>73</c:v>
                </c:pt>
              </c:numCache>
            </c:numRef>
          </c:val>
          <c:extLst>
            <c:ext xmlns:c16="http://schemas.microsoft.com/office/drawing/2014/chart" uri="{C3380CC4-5D6E-409C-BE32-E72D297353CC}">
              <c16:uniqueId val="{00000001-4738-4077-99FE-6532727D393A}"/>
            </c:ext>
          </c:extLst>
        </c:ser>
        <c:dLbls>
          <c:dLblPos val="inEnd"/>
          <c:showLegendKey val="0"/>
          <c:showVal val="1"/>
          <c:showCatName val="0"/>
          <c:showSerName val="0"/>
          <c:showPercent val="0"/>
          <c:showBubbleSize val="0"/>
        </c:dLbls>
        <c:gapWidth val="65"/>
        <c:axId val="540052872"/>
        <c:axId val="540045000"/>
      </c:barChart>
      <c:catAx>
        <c:axId val="540052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0045000"/>
        <c:crosses val="autoZero"/>
        <c:auto val="1"/>
        <c:lblAlgn val="ctr"/>
        <c:lblOffset val="100"/>
        <c:noMultiLvlLbl val="0"/>
      </c:catAx>
      <c:valAx>
        <c:axId val="540045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00528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Southwest!$A$19</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Southwest!$B$18:$G$18</c:f>
              <c:strCache>
                <c:ptCount val="6"/>
                <c:pt idx="0">
                  <c:v>Jan</c:v>
                </c:pt>
                <c:pt idx="1">
                  <c:v>Feb</c:v>
                </c:pt>
                <c:pt idx="2">
                  <c:v>Mar</c:v>
                </c:pt>
                <c:pt idx="3">
                  <c:v>Apr</c:v>
                </c:pt>
                <c:pt idx="4">
                  <c:v>May</c:v>
                </c:pt>
                <c:pt idx="5">
                  <c:v>Jun</c:v>
                </c:pt>
              </c:strCache>
            </c:strRef>
          </c:cat>
          <c:val>
            <c:numRef>
              <c:f>Southwest!$B$19:$G$19</c:f>
              <c:numCache>
                <c:formatCode>General</c:formatCode>
                <c:ptCount val="6"/>
                <c:pt idx="0">
                  <c:v>54</c:v>
                </c:pt>
                <c:pt idx="1">
                  <c:v>32</c:v>
                </c:pt>
                <c:pt idx="2">
                  <c:v>37</c:v>
                </c:pt>
                <c:pt idx="3">
                  <c:v>60</c:v>
                </c:pt>
                <c:pt idx="4">
                  <c:v>49</c:v>
                </c:pt>
                <c:pt idx="5">
                  <c:v>41</c:v>
                </c:pt>
              </c:numCache>
            </c:numRef>
          </c:val>
          <c:extLst>
            <c:ext xmlns:c16="http://schemas.microsoft.com/office/drawing/2014/chart" uri="{C3380CC4-5D6E-409C-BE32-E72D297353CC}">
              <c16:uniqueId val="{00000000-4335-4460-B158-E2F6A0074C25}"/>
            </c:ext>
          </c:extLst>
        </c:ser>
        <c:ser>
          <c:idx val="1"/>
          <c:order val="1"/>
          <c:tx>
            <c:strRef>
              <c:f>Southwest!$A$20</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Southwest!$B$18:$G$18</c:f>
              <c:strCache>
                <c:ptCount val="6"/>
                <c:pt idx="0">
                  <c:v>Jan</c:v>
                </c:pt>
                <c:pt idx="1">
                  <c:v>Feb</c:v>
                </c:pt>
                <c:pt idx="2">
                  <c:v>Mar</c:v>
                </c:pt>
                <c:pt idx="3">
                  <c:v>Apr</c:v>
                </c:pt>
                <c:pt idx="4">
                  <c:v>May</c:v>
                </c:pt>
                <c:pt idx="5">
                  <c:v>Jun</c:v>
                </c:pt>
              </c:strCache>
            </c:strRef>
          </c:cat>
          <c:val>
            <c:numRef>
              <c:f>Southwest!$B$20:$G$20</c:f>
              <c:numCache>
                <c:formatCode>General</c:formatCode>
                <c:ptCount val="6"/>
                <c:pt idx="0">
                  <c:v>51</c:v>
                </c:pt>
                <c:pt idx="1">
                  <c:v>61</c:v>
                </c:pt>
                <c:pt idx="2">
                  <c:v>57</c:v>
                </c:pt>
                <c:pt idx="3">
                  <c:v>42</c:v>
                </c:pt>
                <c:pt idx="4">
                  <c:v>74</c:v>
                </c:pt>
                <c:pt idx="5">
                  <c:v>41</c:v>
                </c:pt>
              </c:numCache>
            </c:numRef>
          </c:val>
          <c:extLst>
            <c:ext xmlns:c16="http://schemas.microsoft.com/office/drawing/2014/chart" uri="{C3380CC4-5D6E-409C-BE32-E72D297353CC}">
              <c16:uniqueId val="{00000001-4335-4460-B158-E2F6A0074C25}"/>
            </c:ext>
          </c:extLst>
        </c:ser>
        <c:dLbls>
          <c:dLblPos val="inEnd"/>
          <c:showLegendKey val="0"/>
          <c:showVal val="1"/>
          <c:showCatName val="0"/>
          <c:showSerName val="0"/>
          <c:showPercent val="0"/>
          <c:showBubbleSize val="0"/>
        </c:dLbls>
        <c:gapWidth val="65"/>
        <c:axId val="544615680"/>
        <c:axId val="544611744"/>
      </c:barChart>
      <c:catAx>
        <c:axId val="544615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4611744"/>
        <c:crosses val="autoZero"/>
        <c:auto val="1"/>
        <c:lblAlgn val="ctr"/>
        <c:lblOffset val="100"/>
        <c:noMultiLvlLbl val="0"/>
      </c:catAx>
      <c:valAx>
        <c:axId val="544611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46156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Southwest!$A$22</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Southwest!$B$21:$G$21</c:f>
              <c:strCache>
                <c:ptCount val="6"/>
                <c:pt idx="0">
                  <c:v>Jan</c:v>
                </c:pt>
                <c:pt idx="1">
                  <c:v>Feb</c:v>
                </c:pt>
                <c:pt idx="2">
                  <c:v>Mar</c:v>
                </c:pt>
                <c:pt idx="3">
                  <c:v>Apr</c:v>
                </c:pt>
                <c:pt idx="4">
                  <c:v>May</c:v>
                </c:pt>
                <c:pt idx="5">
                  <c:v>Jun</c:v>
                </c:pt>
              </c:strCache>
            </c:strRef>
          </c:cat>
          <c:val>
            <c:numRef>
              <c:f>Southwest!$B$22:$G$22</c:f>
              <c:numCache>
                <c:formatCode>General</c:formatCode>
                <c:ptCount val="6"/>
                <c:pt idx="0">
                  <c:v>7</c:v>
                </c:pt>
                <c:pt idx="1">
                  <c:v>11</c:v>
                </c:pt>
                <c:pt idx="2">
                  <c:v>12</c:v>
                </c:pt>
                <c:pt idx="3">
                  <c:v>8</c:v>
                </c:pt>
                <c:pt idx="4">
                  <c:v>7</c:v>
                </c:pt>
                <c:pt idx="5">
                  <c:v>10</c:v>
                </c:pt>
              </c:numCache>
            </c:numRef>
          </c:val>
          <c:extLst>
            <c:ext xmlns:c16="http://schemas.microsoft.com/office/drawing/2014/chart" uri="{C3380CC4-5D6E-409C-BE32-E72D297353CC}">
              <c16:uniqueId val="{00000000-21DE-487B-9779-B81F6DFB0897}"/>
            </c:ext>
          </c:extLst>
        </c:ser>
        <c:ser>
          <c:idx val="1"/>
          <c:order val="1"/>
          <c:tx>
            <c:strRef>
              <c:f>Southwest!$A$23</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Southwest!$B$21:$G$21</c:f>
              <c:strCache>
                <c:ptCount val="6"/>
                <c:pt idx="0">
                  <c:v>Jan</c:v>
                </c:pt>
                <c:pt idx="1">
                  <c:v>Feb</c:v>
                </c:pt>
                <c:pt idx="2">
                  <c:v>Mar</c:v>
                </c:pt>
                <c:pt idx="3">
                  <c:v>Apr</c:v>
                </c:pt>
                <c:pt idx="4">
                  <c:v>May</c:v>
                </c:pt>
                <c:pt idx="5">
                  <c:v>Jun</c:v>
                </c:pt>
              </c:strCache>
            </c:strRef>
          </c:cat>
          <c:val>
            <c:numRef>
              <c:f>Southwest!$B$23:$G$23</c:f>
              <c:numCache>
                <c:formatCode>General</c:formatCode>
                <c:ptCount val="6"/>
                <c:pt idx="0">
                  <c:v>14</c:v>
                </c:pt>
                <c:pt idx="1">
                  <c:v>7</c:v>
                </c:pt>
                <c:pt idx="2">
                  <c:v>30</c:v>
                </c:pt>
                <c:pt idx="3">
                  <c:v>14</c:v>
                </c:pt>
                <c:pt idx="4">
                  <c:v>18</c:v>
                </c:pt>
                <c:pt idx="5">
                  <c:v>7</c:v>
                </c:pt>
              </c:numCache>
            </c:numRef>
          </c:val>
          <c:extLst>
            <c:ext xmlns:c16="http://schemas.microsoft.com/office/drawing/2014/chart" uri="{C3380CC4-5D6E-409C-BE32-E72D297353CC}">
              <c16:uniqueId val="{00000001-21DE-487B-9779-B81F6DFB0897}"/>
            </c:ext>
          </c:extLst>
        </c:ser>
        <c:dLbls>
          <c:dLblPos val="inEnd"/>
          <c:showLegendKey val="0"/>
          <c:showVal val="1"/>
          <c:showCatName val="0"/>
          <c:showSerName val="0"/>
          <c:showPercent val="0"/>
          <c:showBubbleSize val="0"/>
        </c:dLbls>
        <c:gapWidth val="65"/>
        <c:axId val="540281288"/>
        <c:axId val="540276696"/>
      </c:barChart>
      <c:catAx>
        <c:axId val="540281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0276696"/>
        <c:crosses val="autoZero"/>
        <c:auto val="1"/>
        <c:lblAlgn val="ctr"/>
        <c:lblOffset val="100"/>
        <c:noMultiLvlLbl val="0"/>
      </c:catAx>
      <c:valAx>
        <c:axId val="540276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02812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Southwest!$A$25</c:f>
              <c:strCache>
                <c:ptCount val="1"/>
                <c:pt idx="0">
                  <c:v>2022</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Southwest!$B$24:$G$24</c:f>
              <c:strCache>
                <c:ptCount val="6"/>
                <c:pt idx="0">
                  <c:v>Jan</c:v>
                </c:pt>
                <c:pt idx="1">
                  <c:v>Feb</c:v>
                </c:pt>
                <c:pt idx="2">
                  <c:v>Mar</c:v>
                </c:pt>
                <c:pt idx="3">
                  <c:v>Apr</c:v>
                </c:pt>
                <c:pt idx="4">
                  <c:v>May</c:v>
                </c:pt>
                <c:pt idx="5">
                  <c:v>Jun</c:v>
                </c:pt>
              </c:strCache>
            </c:strRef>
          </c:cat>
          <c:val>
            <c:numRef>
              <c:f>Southwest!$B$25:$G$25</c:f>
              <c:numCache>
                <c:formatCode>General</c:formatCode>
                <c:ptCount val="6"/>
                <c:pt idx="0">
                  <c:v>9</c:v>
                </c:pt>
                <c:pt idx="1">
                  <c:v>2</c:v>
                </c:pt>
                <c:pt idx="2">
                  <c:v>9</c:v>
                </c:pt>
                <c:pt idx="3">
                  <c:v>2</c:v>
                </c:pt>
                <c:pt idx="4">
                  <c:v>2</c:v>
                </c:pt>
                <c:pt idx="5">
                  <c:v>1</c:v>
                </c:pt>
              </c:numCache>
            </c:numRef>
          </c:val>
          <c:extLst>
            <c:ext xmlns:c16="http://schemas.microsoft.com/office/drawing/2014/chart" uri="{C3380CC4-5D6E-409C-BE32-E72D297353CC}">
              <c16:uniqueId val="{00000000-3BF8-42F6-87FB-7814941CF8FA}"/>
            </c:ext>
          </c:extLst>
        </c:ser>
        <c:ser>
          <c:idx val="1"/>
          <c:order val="1"/>
          <c:tx>
            <c:strRef>
              <c:f>Southwest!$A$26</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Southwest!$B$24:$G$24</c:f>
              <c:strCache>
                <c:ptCount val="6"/>
                <c:pt idx="0">
                  <c:v>Jan</c:v>
                </c:pt>
                <c:pt idx="1">
                  <c:v>Feb</c:v>
                </c:pt>
                <c:pt idx="2">
                  <c:v>Mar</c:v>
                </c:pt>
                <c:pt idx="3">
                  <c:v>Apr</c:v>
                </c:pt>
                <c:pt idx="4">
                  <c:v>May</c:v>
                </c:pt>
                <c:pt idx="5">
                  <c:v>Jun</c:v>
                </c:pt>
              </c:strCache>
            </c:strRef>
          </c:cat>
          <c:val>
            <c:numRef>
              <c:f>Southwest!$B$26:$G$26</c:f>
              <c:numCache>
                <c:formatCode>General</c:formatCode>
                <c:ptCount val="6"/>
                <c:pt idx="0">
                  <c:v>5</c:v>
                </c:pt>
                <c:pt idx="1">
                  <c:v>6</c:v>
                </c:pt>
                <c:pt idx="2">
                  <c:v>6</c:v>
                </c:pt>
                <c:pt idx="3">
                  <c:v>1</c:v>
                </c:pt>
                <c:pt idx="4">
                  <c:v>7</c:v>
                </c:pt>
                <c:pt idx="5">
                  <c:v>7</c:v>
                </c:pt>
              </c:numCache>
            </c:numRef>
          </c:val>
          <c:extLst>
            <c:ext xmlns:c16="http://schemas.microsoft.com/office/drawing/2014/chart" uri="{C3380CC4-5D6E-409C-BE32-E72D297353CC}">
              <c16:uniqueId val="{00000001-3BF8-42F6-87FB-7814941CF8FA}"/>
            </c:ext>
          </c:extLst>
        </c:ser>
        <c:dLbls>
          <c:dLblPos val="inEnd"/>
          <c:showLegendKey val="0"/>
          <c:showVal val="1"/>
          <c:showCatName val="0"/>
          <c:showSerName val="0"/>
          <c:showPercent val="0"/>
          <c:showBubbleSize val="0"/>
        </c:dLbls>
        <c:gapWidth val="65"/>
        <c:axId val="548954856"/>
        <c:axId val="548953872"/>
      </c:barChart>
      <c:catAx>
        <c:axId val="5489548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dk1">
                    <a:lumMod val="75000"/>
                    <a:lumOff val="25000"/>
                  </a:schemeClr>
                </a:solidFill>
                <a:latin typeface="+mn-lt"/>
                <a:ea typeface="+mn-ea"/>
                <a:cs typeface="+mn-cs"/>
              </a:defRPr>
            </a:pPr>
            <a:endParaRPr lang="en-US"/>
          </a:p>
        </c:txPr>
        <c:crossAx val="548953872"/>
        <c:crosses val="autoZero"/>
        <c:auto val="1"/>
        <c:lblAlgn val="ctr"/>
        <c:lblOffset val="100"/>
        <c:noMultiLvlLbl val="0"/>
      </c:catAx>
      <c:valAx>
        <c:axId val="548953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4895485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1FF37-05E1-461C-B719-0FA9C5D75E89}"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4B46-E5AB-4C88-BE34-0F4CCE9E3C0C}" type="slidenum">
              <a:rPr lang="en-US" smtClean="0"/>
              <a:t>‹#›</a:t>
            </a:fld>
            <a:endParaRPr lang="en-US"/>
          </a:p>
        </p:txBody>
      </p:sp>
    </p:spTree>
    <p:extLst>
      <p:ext uri="{BB962C8B-B14F-4D97-AF65-F5344CB8AC3E}">
        <p14:creationId xmlns:p14="http://schemas.microsoft.com/office/powerpoint/2010/main" val="38795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02ECC6-BC9D-4133-A5C6-9A2330B95426}"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210767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9021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89263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2ECC6-BC9D-4133-A5C6-9A2330B95426}"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52841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02ECC6-BC9D-4133-A5C6-9A2330B95426}"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426318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02ECC6-BC9D-4133-A5C6-9A2330B95426}"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57730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02ECC6-BC9D-4133-A5C6-9A2330B95426}"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93187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02ECC6-BC9D-4133-A5C6-9A2330B95426}"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141777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2ECC6-BC9D-4133-A5C6-9A2330B95426}"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03949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02ECC6-BC9D-4133-A5C6-9A2330B95426}"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222152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02ECC6-BC9D-4133-A5C6-9A2330B95426}"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9DBEE-D917-4E59-A562-63B77C8E2773}" type="slidenum">
              <a:rPr lang="en-US" smtClean="0"/>
              <a:t>‹#›</a:t>
            </a:fld>
            <a:endParaRPr lang="en-US"/>
          </a:p>
        </p:txBody>
      </p:sp>
    </p:spTree>
    <p:extLst>
      <p:ext uri="{BB962C8B-B14F-4D97-AF65-F5344CB8AC3E}">
        <p14:creationId xmlns:p14="http://schemas.microsoft.com/office/powerpoint/2010/main" val="397648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2ECC6-BC9D-4133-A5C6-9A2330B95426}" type="datetimeFigureOut">
              <a:rPr lang="en-US" smtClean="0"/>
              <a:t>8/25/2023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9DBEE-D917-4E59-A562-63B77C8E2773}" type="slidenum">
              <a:rPr lang="en-US" smtClean="0"/>
              <a:t>‹#›</a:t>
            </a:fld>
            <a:endParaRPr lang="en-US"/>
          </a:p>
        </p:txBody>
      </p:sp>
    </p:spTree>
    <p:extLst>
      <p:ext uri="{BB962C8B-B14F-4D97-AF65-F5344CB8AC3E}">
        <p14:creationId xmlns:p14="http://schemas.microsoft.com/office/powerpoint/2010/main" val="154099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7F8C8.676244C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rgbClr val="002060"/>
                </a:solidFill>
              </a:rPr>
              <a:t>APD Monthly Crime Stats</a:t>
            </a:r>
            <a:br>
              <a:rPr lang="en-US" sz="5400" b="1" dirty="0" smtClean="0">
                <a:solidFill>
                  <a:srgbClr val="002060"/>
                </a:solidFill>
              </a:rPr>
            </a:br>
            <a:r>
              <a:rPr lang="en-US" sz="5400" b="1" dirty="0" smtClean="0">
                <a:solidFill>
                  <a:srgbClr val="002060"/>
                </a:solidFill>
              </a:rPr>
              <a:t>Southwest Area Command</a:t>
            </a:r>
            <a:endParaRPr lang="en-US" sz="5400" b="1" dirty="0">
              <a:solidFill>
                <a:srgbClr val="002060"/>
              </a:solidFill>
            </a:endParaRPr>
          </a:p>
        </p:txBody>
      </p:sp>
      <p:sp>
        <p:nvSpPr>
          <p:cNvPr id="3" name="Subtitle 2"/>
          <p:cNvSpPr>
            <a:spLocks noGrp="1"/>
          </p:cNvSpPr>
          <p:nvPr>
            <p:ph type="subTitle" idx="1"/>
          </p:nvPr>
        </p:nvSpPr>
        <p:spPr/>
        <p:txBody>
          <a:bodyPr>
            <a:normAutofit fontScale="70000" lnSpcReduction="20000"/>
          </a:bodyPr>
          <a:lstStyle/>
          <a:p>
            <a:r>
              <a:rPr lang="en-US" sz="4000" dirty="0" smtClean="0">
                <a:solidFill>
                  <a:srgbClr val="002060"/>
                </a:solidFill>
              </a:rPr>
              <a:t> </a:t>
            </a:r>
          </a:p>
          <a:p>
            <a:endParaRPr lang="en-US" sz="3200" i="1" dirty="0"/>
          </a:p>
          <a:p>
            <a:endParaRPr lang="en-US" sz="3200" i="1" dirty="0" smtClean="0"/>
          </a:p>
          <a:p>
            <a:r>
              <a:rPr lang="en-US" sz="4100" b="1" i="1" dirty="0" smtClean="0">
                <a:solidFill>
                  <a:srgbClr val="002060"/>
                </a:solidFill>
              </a:rPr>
              <a:t>January – </a:t>
            </a:r>
            <a:r>
              <a:rPr lang="en-US" sz="4100" b="1" i="1" dirty="0" smtClean="0">
                <a:solidFill>
                  <a:srgbClr val="002060"/>
                </a:solidFill>
              </a:rPr>
              <a:t>June</a:t>
            </a:r>
            <a:r>
              <a:rPr lang="en-US" sz="4100" b="1" i="1" dirty="0" smtClean="0">
                <a:solidFill>
                  <a:srgbClr val="002060"/>
                </a:solidFill>
              </a:rPr>
              <a:t> </a:t>
            </a:r>
            <a:r>
              <a:rPr lang="en-US" sz="4100" b="1" i="1" dirty="0" smtClean="0">
                <a:solidFill>
                  <a:srgbClr val="002060"/>
                </a:solidFill>
              </a:rPr>
              <a:t>2023</a:t>
            </a:r>
            <a:endParaRPr lang="en-US" sz="4100" b="1" i="1" dirty="0">
              <a:solidFill>
                <a:srgbClr val="002060"/>
              </a:solidFill>
            </a:endParaRPr>
          </a:p>
        </p:txBody>
      </p:sp>
      <p:pic>
        <p:nvPicPr>
          <p:cNvPr id="4" name="Picture 3" descr="APD Patch for letterhead"/>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05045" y="3509962"/>
            <a:ext cx="1776047" cy="1167545"/>
          </a:xfrm>
          <a:prstGeom prst="rect">
            <a:avLst/>
          </a:prstGeom>
          <a:noFill/>
          <a:ln>
            <a:noFill/>
          </a:ln>
        </p:spPr>
      </p:pic>
    </p:spTree>
    <p:extLst>
      <p:ext uri="{BB962C8B-B14F-4D97-AF65-F5344CB8AC3E}">
        <p14:creationId xmlns:p14="http://schemas.microsoft.com/office/powerpoint/2010/main" val="378061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Robbery   </a:t>
            </a:r>
            <a:r>
              <a:rPr lang="en-US" b="1" dirty="0" smtClean="0"/>
              <a:t>74</a:t>
            </a:r>
            <a:r>
              <a:rPr lang="en-US" b="1" dirty="0" smtClean="0"/>
              <a:t>%</a:t>
            </a:r>
            <a:r>
              <a:rPr lang="en-US" b="1" dirty="0" smtClean="0">
                <a:solidFill>
                  <a:srgbClr val="FF0000"/>
                </a:solidFill>
              </a:rPr>
              <a:t>  </a:t>
            </a:r>
            <a:r>
              <a:rPr lang="en-US" b="1" dirty="0" smtClean="0">
                <a:solidFill>
                  <a:schemeClr val="accent2"/>
                </a:solidFill>
              </a:rPr>
              <a:t/>
            </a:r>
            <a:br>
              <a:rPr lang="en-US" b="1" dirty="0" smtClean="0">
                <a:solidFill>
                  <a:schemeClr val="accent2"/>
                </a:solidFill>
              </a:rPr>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235756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445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Stolen Property Offenses   </a:t>
            </a:r>
            <a:r>
              <a:rPr lang="en-US" b="1" dirty="0" smtClean="0"/>
              <a:t>28</a:t>
            </a:r>
            <a:r>
              <a:rPr lang="en-US" b="1" dirty="0" smtClean="0"/>
              <a:t>%</a:t>
            </a:r>
            <a:r>
              <a:rPr lang="en-US" b="1" dirty="0" smtClean="0"/>
              <a:t/>
            </a:r>
            <a:br>
              <a:rPr lang="en-US" b="1" dirty="0" smtClean="0"/>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226739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06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Drug/Narcotic Offenses   </a:t>
            </a:r>
            <a:r>
              <a:rPr lang="en-US" b="1" dirty="0" smtClean="0"/>
              <a:t>+</a:t>
            </a:r>
            <a:r>
              <a:rPr lang="en-US" b="1" dirty="0" smtClean="0"/>
              <a:t>452</a:t>
            </a:r>
            <a:r>
              <a:rPr lang="en-US" b="1" dirty="0" smtClean="0"/>
              <a:t>%</a:t>
            </a:r>
            <a:r>
              <a:rPr lang="en-US" b="1" dirty="0" smtClean="0"/>
              <a:t/>
            </a:r>
            <a:br>
              <a:rPr lang="en-US" b="1" dirty="0" smtClean="0"/>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95018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416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Weapon Violations   </a:t>
            </a:r>
            <a:r>
              <a:rPr lang="en-US" b="1" dirty="0" smtClean="0"/>
              <a:t>+</a:t>
            </a:r>
            <a:r>
              <a:rPr lang="en-US" b="1" dirty="0" smtClean="0"/>
              <a:t>45</a:t>
            </a:r>
            <a:r>
              <a:rPr lang="en-US" b="1" dirty="0" smtClean="0"/>
              <a:t>%</a:t>
            </a:r>
            <a:r>
              <a:rPr lang="en-US" b="1" dirty="0" smtClean="0"/>
              <a:t/>
            </a:r>
            <a:br>
              <a:rPr lang="en-US" b="1" dirty="0" smtClean="0"/>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14319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128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Stats Disclaimer</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Albuquerque Police Department reports is crime statistics using the Federal Bureau of Investigation’s National Incident-Based Reporting System, known as NIBRS. </a:t>
            </a:r>
          </a:p>
          <a:p>
            <a:pPr marL="0" indent="0">
              <a:buNone/>
            </a:pPr>
            <a:r>
              <a:rPr lang="en-US" dirty="0"/>
              <a:t> </a:t>
            </a:r>
          </a:p>
          <a:p>
            <a:pPr marL="0" indent="0">
              <a:buNone/>
            </a:pPr>
            <a:r>
              <a:rPr lang="en-US" dirty="0"/>
              <a:t>APD sends NIBRS data to the FBI on a </a:t>
            </a:r>
            <a:r>
              <a:rPr lang="en-US" dirty="0" smtClean="0"/>
              <a:t>regular </a:t>
            </a:r>
            <a:r>
              <a:rPr lang="en-US" dirty="0"/>
              <a:t>basis and this data is based on the reports available at that point in time. </a:t>
            </a:r>
          </a:p>
          <a:p>
            <a:pPr marL="0" indent="0">
              <a:buNone/>
            </a:pPr>
            <a:r>
              <a:rPr lang="en-US" dirty="0"/>
              <a:t> </a:t>
            </a:r>
          </a:p>
          <a:p>
            <a:pPr marL="0" indent="0">
              <a:buNone/>
            </a:pPr>
            <a:r>
              <a:rPr lang="en-US" dirty="0"/>
              <a:t>The data for this report were obtained from APD’s records management system on </a:t>
            </a:r>
            <a:r>
              <a:rPr lang="en-US" dirty="0" smtClean="0"/>
              <a:t>Aug. </a:t>
            </a:r>
            <a:r>
              <a:rPr lang="en-US" smtClean="0"/>
              <a:t>23</a:t>
            </a:r>
            <a:r>
              <a:rPr lang="en-US" smtClean="0"/>
              <a:t>, </a:t>
            </a:r>
            <a:r>
              <a:rPr lang="en-US" dirty="0"/>
              <a:t>2023. It reflects crime stats from January through May. There is a time delay before publishing the data on APD’s web site to allow police reports to be approved by supervisors. The delay allows APD to provide more accurate crime stats to the public. However, the data is still reported on a fixed point of time, and future reports will differ somewhat from these statistics.</a:t>
            </a:r>
          </a:p>
          <a:p>
            <a:endParaRPr lang="en-US" dirty="0"/>
          </a:p>
        </p:txBody>
      </p:sp>
    </p:spTree>
    <p:extLst>
      <p:ext uri="{BB962C8B-B14F-4D97-AF65-F5344CB8AC3E}">
        <p14:creationId xmlns:p14="http://schemas.microsoft.com/office/powerpoint/2010/main" val="269986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Crime Category Totals</a:t>
            </a:r>
            <a:r>
              <a:rPr lang="en-US" dirty="0" smtClean="0"/>
              <a:t/>
            </a:r>
            <a:br>
              <a:rPr lang="en-US" dirty="0" smtClean="0"/>
            </a:br>
            <a:r>
              <a:rPr lang="en-US" sz="2800" dirty="0" smtClean="0"/>
              <a:t>Southwest Area Command (</a:t>
            </a:r>
            <a:r>
              <a:rPr lang="en-US" sz="2800" dirty="0" smtClean="0"/>
              <a:t>January-June </a:t>
            </a:r>
            <a:r>
              <a:rPr lang="en-US" sz="2800" dirty="0" smtClean="0"/>
              <a:t>2023)</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14990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70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Aggravated Offenses   </a:t>
            </a:r>
            <a:r>
              <a:rPr lang="en-US" b="1" dirty="0" smtClean="0"/>
              <a:t>+</a:t>
            </a:r>
            <a:r>
              <a:rPr lang="en-US" b="1" dirty="0" smtClean="0"/>
              <a:t>12</a:t>
            </a:r>
            <a:r>
              <a:rPr lang="en-US" b="1" dirty="0" smtClean="0"/>
              <a:t>%</a:t>
            </a:r>
            <a:r>
              <a:rPr lang="en-US" b="1" dirty="0" smtClean="0"/>
              <a:t/>
            </a:r>
            <a:br>
              <a:rPr lang="en-US" b="1" dirty="0" smtClean="0"/>
            </a:br>
            <a:r>
              <a:rPr lang="en-US" sz="2800" dirty="0" smtClean="0"/>
              <a:t>SW Area Command (</a:t>
            </a:r>
            <a:r>
              <a:rPr lang="en-US" sz="2800" dirty="0" smtClean="0"/>
              <a:t>January-June)</a:t>
            </a:r>
            <a:endParaRPr lang="en-US" sz="2400" dirty="0"/>
          </a:p>
        </p:txBody>
      </p:sp>
      <p:sp>
        <p:nvSpPr>
          <p:cNvPr id="4" name="TextBox 3"/>
          <p:cNvSpPr txBox="1"/>
          <p:nvPr/>
        </p:nvSpPr>
        <p:spPr>
          <a:xfrm>
            <a:off x="5583115" y="2400300"/>
            <a:ext cx="1178170" cy="523220"/>
          </a:xfrm>
          <a:prstGeom prst="rect">
            <a:avLst/>
          </a:prstGeom>
          <a:noFill/>
        </p:spPr>
        <p:txBody>
          <a:bodyPr wrap="square" rtlCol="0">
            <a:spAutoFit/>
          </a:bodyPr>
          <a:lstStyle/>
          <a:p>
            <a:r>
              <a:rPr lang="en-US" sz="2800" b="1" dirty="0" smtClean="0"/>
              <a:t>21%</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445970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61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Homicide Offenses   </a:t>
            </a:r>
            <a:r>
              <a:rPr lang="en-US" b="1" dirty="0" smtClean="0">
                <a:solidFill>
                  <a:srgbClr val="FF0000"/>
                </a:solidFill>
              </a:rPr>
              <a:t>-29%</a:t>
            </a:r>
            <a:r>
              <a:rPr lang="en-US" dirty="0" smtClean="0">
                <a:solidFill>
                  <a:srgbClr val="FF0000"/>
                </a:solidFill>
              </a:rPr>
              <a:t/>
            </a:r>
            <a:br>
              <a:rPr lang="en-US" dirty="0" smtClean="0">
                <a:solidFill>
                  <a:srgbClr val="FF0000"/>
                </a:solidFill>
              </a:rPr>
            </a:br>
            <a:r>
              <a:rPr lang="en-US" sz="2800" dirty="0" smtClean="0"/>
              <a:t>Southwest Area Command (January-June)</a:t>
            </a:r>
            <a:endParaRPr lang="en-US" sz="2800"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366460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59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Burglary/Breaking &amp; Entering   </a:t>
            </a:r>
            <a:r>
              <a:rPr lang="en-US" b="1" dirty="0" smtClean="0">
                <a:solidFill>
                  <a:srgbClr val="FF0000"/>
                </a:solidFill>
              </a:rPr>
              <a:t>-</a:t>
            </a:r>
            <a:r>
              <a:rPr lang="en-US" b="1" dirty="0">
                <a:solidFill>
                  <a:srgbClr val="FF0000"/>
                </a:solidFill>
              </a:rPr>
              <a:t>8</a:t>
            </a:r>
            <a:r>
              <a:rPr lang="en-US" b="1" dirty="0" smtClean="0">
                <a:solidFill>
                  <a:srgbClr val="FF0000"/>
                </a:solidFill>
              </a:rPr>
              <a:t>%</a:t>
            </a:r>
            <a:r>
              <a:rPr lang="en-US" b="1" dirty="0" smtClean="0">
                <a:solidFill>
                  <a:srgbClr val="FF0000"/>
                </a:solidFill>
              </a:rPr>
              <a:t/>
            </a:r>
            <a:br>
              <a:rPr lang="en-US" b="1" dirty="0" smtClean="0">
                <a:solidFill>
                  <a:srgbClr val="FF0000"/>
                </a:solidFill>
              </a:rPr>
            </a:br>
            <a:r>
              <a:rPr lang="en-US" sz="2800" dirty="0" smtClean="0"/>
              <a:t>Southwest Area Command (</a:t>
            </a:r>
            <a:r>
              <a:rPr lang="en-US" sz="2800" dirty="0" smtClean="0"/>
              <a:t>January-June)</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59114083"/>
              </p:ext>
            </p:extLst>
          </p:nvPr>
        </p:nvGraphicFramePr>
        <p:xfrm>
          <a:off x="838199" y="2017987"/>
          <a:ext cx="10113579" cy="4277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195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131" y="400295"/>
            <a:ext cx="10515600" cy="1325563"/>
          </a:xfrm>
        </p:spPr>
        <p:txBody>
          <a:bodyPr/>
          <a:lstStyle/>
          <a:p>
            <a:r>
              <a:rPr lang="en-US" b="1" dirty="0" smtClean="0"/>
              <a:t>Destruction/Damage/Vandalism   </a:t>
            </a:r>
            <a:r>
              <a:rPr lang="en-US" b="1" dirty="0"/>
              <a:t>5</a:t>
            </a:r>
            <a:r>
              <a:rPr lang="en-US" b="1" dirty="0" smtClean="0"/>
              <a:t>%</a:t>
            </a:r>
            <a:r>
              <a:rPr lang="en-US" b="1" dirty="0" smtClean="0">
                <a:solidFill>
                  <a:schemeClr val="accent2"/>
                </a:solidFill>
              </a:rPr>
              <a:t/>
            </a:r>
            <a:br>
              <a:rPr lang="en-US" b="1" dirty="0" smtClean="0">
                <a:solidFill>
                  <a:schemeClr val="accent2"/>
                </a:solidFill>
              </a:rPr>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59454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0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Larceny/Theft Offenses   </a:t>
            </a:r>
            <a:r>
              <a:rPr lang="en-US" b="1" dirty="0" smtClean="0">
                <a:solidFill>
                  <a:srgbClr val="FF0000"/>
                </a:solidFill>
              </a:rPr>
              <a:t>-</a:t>
            </a:r>
            <a:r>
              <a:rPr lang="en-US" b="1" dirty="0">
                <a:solidFill>
                  <a:srgbClr val="FF0000"/>
                </a:solidFill>
              </a:rPr>
              <a:t>6</a:t>
            </a:r>
            <a:r>
              <a:rPr lang="en-US" b="1" dirty="0" smtClean="0">
                <a:solidFill>
                  <a:srgbClr val="FF0000"/>
                </a:solidFill>
              </a:rPr>
              <a:t>%</a:t>
            </a:r>
            <a:r>
              <a:rPr lang="en-US" b="1" dirty="0" smtClean="0">
                <a:solidFill>
                  <a:schemeClr val="accent2"/>
                </a:solidFill>
              </a:rPr>
              <a:t/>
            </a:r>
            <a:br>
              <a:rPr lang="en-US" b="1" dirty="0" smtClean="0">
                <a:solidFill>
                  <a:schemeClr val="accent2"/>
                </a:solidFill>
              </a:rPr>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6920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309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Motor Vehicle Theft   </a:t>
            </a:r>
            <a:r>
              <a:rPr lang="en-US" b="1" dirty="0" smtClean="0"/>
              <a:t>19%</a:t>
            </a:r>
            <a:r>
              <a:rPr lang="en-US" b="1" dirty="0" smtClean="0">
                <a:solidFill>
                  <a:srgbClr val="FF0000"/>
                </a:solidFill>
              </a:rPr>
              <a:t/>
            </a:r>
            <a:br>
              <a:rPr lang="en-US" b="1" dirty="0" smtClean="0">
                <a:solidFill>
                  <a:srgbClr val="FF0000"/>
                </a:solidFill>
              </a:rPr>
            </a:br>
            <a:r>
              <a:rPr lang="en-US" sz="2800" dirty="0" smtClean="0"/>
              <a:t>Southwest Area Command (</a:t>
            </a:r>
            <a:r>
              <a:rPr lang="en-US" sz="2800" dirty="0" smtClean="0"/>
              <a:t>January-June)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37155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32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87</Words>
  <Application>Microsoft Office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APD Monthly Crime Stats Southwest Area Command</vt:lpstr>
      <vt:lpstr>Crime Stats Disclaimer</vt:lpstr>
      <vt:lpstr>Crime Category Totals Southwest Area Command (January-June 2023)</vt:lpstr>
      <vt:lpstr>Aggravated Offenses   +12% SW Area Command (January-June)</vt:lpstr>
      <vt:lpstr>Homicide Offenses   -29% Southwest Area Command (January-June)</vt:lpstr>
      <vt:lpstr>Burglary/Breaking &amp; Entering   -8% Southwest Area Command (January-June)</vt:lpstr>
      <vt:lpstr>Destruction/Damage/Vandalism   5% Southwest Area Command (January-June)</vt:lpstr>
      <vt:lpstr>Larceny/Theft Offenses   -6% Southwest Area Command (January-June)</vt:lpstr>
      <vt:lpstr>Motor Vehicle Theft   19% Southwest Area Command (January-June)</vt:lpstr>
      <vt:lpstr>Robbery   74%   Southwest Area Command (January-June)</vt:lpstr>
      <vt:lpstr>Stolen Property Offenses   28% Southwest Area Command (January-June)</vt:lpstr>
      <vt:lpstr>Drug/Narcotic Offenses   +452% Southwest Area Command (January-June)</vt:lpstr>
      <vt:lpstr>Weapon Violations   +45% Southwest Area Command (January-June)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Officer-Involved Shootings</dc:title>
  <dc:creator>Gallegos, Gilbert Jr.</dc:creator>
  <cp:lastModifiedBy>Gallegos, Gilbert Jr.</cp:lastModifiedBy>
  <cp:revision>129</cp:revision>
  <dcterms:created xsi:type="dcterms:W3CDTF">2022-10-17T03:41:39Z</dcterms:created>
  <dcterms:modified xsi:type="dcterms:W3CDTF">2023-08-26T02:52:35Z</dcterms:modified>
</cp:coreProperties>
</file>