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18"/>
  </p:notesMasterIdLst>
  <p:sldIdLst>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E72C1-5D0D-495E-8F6D-0B2489ABD3E1}" type="datetimeFigureOut">
              <a:rPr lang="en-US" smtClean="0"/>
              <a:t>12/28/2016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76F66-A062-45B9-849B-35CF87A42D23}" type="slidenum">
              <a:rPr lang="en-US" smtClean="0"/>
              <a:t>‹#›</a:t>
            </a:fld>
            <a:endParaRPr lang="en-US"/>
          </a:p>
        </p:txBody>
      </p:sp>
    </p:spTree>
    <p:extLst>
      <p:ext uri="{BB962C8B-B14F-4D97-AF65-F5344CB8AC3E}">
        <p14:creationId xmlns:p14="http://schemas.microsoft.com/office/powerpoint/2010/main" val="378935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DBD405-96C4-4422-B199-E720BB1FB63D}"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0F54-D71C-47DF-A89A-D5AD18936941}"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F6C99F-CC68-4D9B-9A4B-F0FEC15EBCF8}"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F053D0-3A27-4E3B-9939-B38FDB32C4BC}"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12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F5C50-C93B-4043-824E-6B3E2245B68F}"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193912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9886D-B078-4E58-8FAC-B91D1E33E0F6}"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5520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C6D744-CB2E-427E-A774-71272BD4650B}"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46609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43E770-4C11-4B7D-97B5-D5B540E3CD46}"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38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29559-26AC-4A0E-A4E9-65B3C589D023}"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141350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94F39-BE20-4273-8F99-EE3EC2C271A4}"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2327487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7AB97-3024-4644-A6B5-BE48D195AAA6}"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37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3CA44-02E9-4E9A-89F2-A1F62D307940}"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572979-AE74-4DB0-9252-B5ECAEC8C844}"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74961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D4E09-2E97-4DA6-9536-EE7D3D133F34}"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94928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1AD91C-FF70-40E1-AFB2-D4A043428031}"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05876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87940-E4DB-4D96-BCF7-752F5D965672}"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11"/>
          </p:nvPr>
        </p:nvSpPr>
        <p:spPr/>
        <p:txBody>
          <a:bodyPr/>
          <a:lstStyle/>
          <a:p>
            <a:endParaRPr lang="en-US" dirty="0">
              <a:solidFill>
                <a:srgbClr val="3E3D2D"/>
              </a:solidFill>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234F17-8390-433C-AC80-E1D29F0E00F5}"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53ED0F-4AAA-470F-8064-05E70A8DF8F7}" type="datetime1">
              <a:rPr lang="en-US" smtClean="0">
                <a:solidFill>
                  <a:srgbClr val="3E3D2D"/>
                </a:solidFill>
              </a:rPr>
              <a:t>12/28/2016</a:t>
            </a:fld>
            <a:endParaRPr lang="en-US" dirty="0">
              <a:solidFill>
                <a:srgbClr val="3E3D2D"/>
              </a:solidFill>
            </a:endParaRPr>
          </a:p>
        </p:txBody>
      </p:sp>
      <p:sp>
        <p:nvSpPr>
          <p:cNvPr id="8" name="Footer Placeholder 7"/>
          <p:cNvSpPr>
            <a:spLocks noGrp="1"/>
          </p:cNvSpPr>
          <p:nvPr>
            <p:ph type="ftr" sz="quarter" idx="11"/>
          </p:nvPr>
        </p:nvSpPr>
        <p:spPr/>
        <p:txBody>
          <a:bodyPr/>
          <a:lstStyle/>
          <a:p>
            <a:endParaRPr lang="en-US" dirty="0">
              <a:solidFill>
                <a:srgbClr val="3E3D2D"/>
              </a:solidFill>
            </a:endParaRPr>
          </a:p>
        </p:txBody>
      </p:sp>
      <p:sp>
        <p:nvSpPr>
          <p:cNvPr id="9" name="Slide Number Placeholder 8"/>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F16585-8642-42D4-B927-118F2B25ADEA}" type="datetime1">
              <a:rPr lang="en-US" smtClean="0">
                <a:solidFill>
                  <a:srgbClr val="3E3D2D"/>
                </a:solidFill>
              </a:rPr>
              <a:t>12/28/2016</a:t>
            </a:fld>
            <a:endParaRPr lang="en-US" dirty="0">
              <a:solidFill>
                <a:srgbClr val="3E3D2D"/>
              </a:solidFill>
            </a:endParaRPr>
          </a:p>
        </p:txBody>
      </p:sp>
      <p:sp>
        <p:nvSpPr>
          <p:cNvPr id="4" name="Footer Placeholder 3"/>
          <p:cNvSpPr>
            <a:spLocks noGrp="1"/>
          </p:cNvSpPr>
          <p:nvPr>
            <p:ph type="ftr" sz="quarter" idx="11"/>
          </p:nvPr>
        </p:nvSpPr>
        <p:spPr/>
        <p:txBody>
          <a:bodyPr/>
          <a:lstStyle/>
          <a:p>
            <a:endParaRPr lang="en-US" dirty="0">
              <a:solidFill>
                <a:srgbClr val="3E3D2D"/>
              </a:solidFill>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127D5-9BAE-4BBB-89B4-9BC1ABE4F9C7}" type="datetime1">
              <a:rPr lang="en-US" smtClean="0">
                <a:solidFill>
                  <a:srgbClr val="3E3D2D"/>
                </a:solidFill>
              </a:rPr>
              <a:t>12/28/2016</a:t>
            </a:fld>
            <a:endParaRPr lang="en-US" dirty="0">
              <a:solidFill>
                <a:srgbClr val="3E3D2D"/>
              </a:solidFill>
            </a:endParaRPr>
          </a:p>
        </p:txBody>
      </p:sp>
      <p:sp>
        <p:nvSpPr>
          <p:cNvPr id="3" name="Footer Placeholder 2"/>
          <p:cNvSpPr>
            <a:spLocks noGrp="1"/>
          </p:cNvSpPr>
          <p:nvPr>
            <p:ph type="ftr" sz="quarter" idx="11"/>
          </p:nvPr>
        </p:nvSpPr>
        <p:spPr/>
        <p:txBody>
          <a:bodyPr/>
          <a:lstStyle/>
          <a:p>
            <a:endParaRPr lang="en-US" dirty="0">
              <a:solidFill>
                <a:srgbClr val="3E3D2D"/>
              </a:solidFill>
            </a:endParaRPr>
          </a:p>
        </p:txBody>
      </p:sp>
      <p:sp>
        <p:nvSpPr>
          <p:cNvPr id="4" name="Slide Number Placeholder 3"/>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6F8811-3939-488B-B166-05ED61A6A88B}"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D5332-1D4E-4503-B104-AEDBF49D3CFA}" type="datetime1">
              <a:rPr lang="en-US" smtClean="0">
                <a:solidFill>
                  <a:srgbClr val="3E3D2D"/>
                </a:solidFill>
              </a:rPr>
              <a:t>12/28/2016</a:t>
            </a:fld>
            <a:endParaRPr lang="en-US" dirty="0">
              <a:solidFill>
                <a:srgbClr val="3E3D2D"/>
              </a:solidFill>
            </a:endParaRPr>
          </a:p>
        </p:txBody>
      </p:sp>
      <p:sp>
        <p:nvSpPr>
          <p:cNvPr id="6" name="Footer Placeholder 5"/>
          <p:cNvSpPr>
            <a:spLocks noGrp="1"/>
          </p:cNvSpPr>
          <p:nvPr>
            <p:ph type="ftr" sz="quarter" idx="11"/>
          </p:nvPr>
        </p:nvSpPr>
        <p:spPr/>
        <p:txBody>
          <a:bodyPr/>
          <a:lstStyle/>
          <a:p>
            <a:endParaRPr lang="en-US" dirty="0">
              <a:solidFill>
                <a:srgbClr val="3E3D2D"/>
              </a:solidFill>
            </a:endParaRPr>
          </a:p>
        </p:txBody>
      </p:sp>
      <p:sp>
        <p:nvSpPr>
          <p:cNvPr id="7" name="Slide Number Placeholder 6"/>
          <p:cNvSpPr>
            <a:spLocks noGrp="1"/>
          </p:cNvSpPr>
          <p:nvPr>
            <p:ph type="sldNum" sz="quarter" idx="12"/>
          </p:nvPr>
        </p:nvSpPr>
        <p:spPr/>
        <p:txBody>
          <a:bodyPr/>
          <a:lstStyle/>
          <a:p>
            <a:fld id="{796E634C-1E21-4442-8F5F-47D10AA629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0585AC5-856E-4E38-98C5-02D6CD321680}"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9A5C341-968E-493B-BD4E-5C2C72C92DFB}" type="datetime1">
              <a:rPr lang="en-US" smtClean="0">
                <a:solidFill>
                  <a:srgbClr val="3E3D2D"/>
                </a:solidFill>
              </a:rPr>
              <a:t>12/28/2016</a:t>
            </a:fld>
            <a:endParaRPr lang="en-US" dirty="0">
              <a:solidFill>
                <a:srgbClr val="3E3D2D"/>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srgbClr val="3E3D2D"/>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6E634C-1E21-4442-8F5F-47D10AA6296F}" type="slidenum">
              <a:rPr lang="en-US" smtClean="0"/>
              <a:pPr/>
              <a:t>‹#›</a:t>
            </a:fld>
            <a:endParaRPr lang="en-US" dirty="0"/>
          </a:p>
        </p:txBody>
      </p:sp>
    </p:spTree>
    <p:extLst>
      <p:ext uri="{BB962C8B-B14F-4D97-AF65-F5344CB8AC3E}">
        <p14:creationId xmlns:p14="http://schemas.microsoft.com/office/powerpoint/2010/main" val="38598100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447170"/>
            <a:ext cx="6667815" cy="1819836"/>
          </a:xfrm>
        </p:spPr>
        <p:txBody>
          <a:bodyPr>
            <a:noAutofit/>
          </a:bodyPr>
          <a:lstStyle/>
          <a:p>
            <a:r>
              <a:rPr lang="en-US" sz="3200" dirty="0" smtClean="0">
                <a:latin typeface="Times New Roman" panose="02020603050405020304" pitchFamily="18" charset="0"/>
                <a:cs typeface="Times New Roman" panose="02020603050405020304" pitchFamily="18" charset="0"/>
              </a:rPr>
              <a:t>Senior Affairs POINT OF SALE SYSTEM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Memberships Training Course</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19200" y="3657600"/>
            <a:ext cx="6400800" cy="2743200"/>
          </a:xfrm>
        </p:spPr>
        <p:txBody>
          <a:bodyPr>
            <a:normAutofit/>
          </a:bodyPr>
          <a:lstStyle/>
          <a:p>
            <a:r>
              <a:rPr lang="en-US" b="1" dirty="0" smtClean="0">
                <a:latin typeface="Times New Roman" panose="02020603050405020304" pitchFamily="18" charset="0"/>
                <a:cs typeface="Times New Roman" panose="02020603050405020304" pitchFamily="18" charset="0"/>
              </a:rPr>
              <a:t>Section 5</a:t>
            </a:r>
          </a:p>
          <a:p>
            <a:r>
              <a:rPr lang="en-US" dirty="0" smtClean="0">
                <a:latin typeface="Times New Roman" panose="02020603050405020304" pitchFamily="18" charset="0"/>
                <a:cs typeface="Times New Roman" panose="02020603050405020304" pitchFamily="18" charset="0"/>
              </a:rPr>
              <a:t>Print/Reprint -Lost/Stolen/Request for New Card/Forgotten Card </a:t>
            </a:r>
          </a:p>
          <a:p>
            <a:endParaRPr lang="en-US"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Revised </a:t>
            </a:r>
            <a:r>
              <a:rPr lang="en-US" sz="1600" i="1">
                <a:latin typeface="Times New Roman" panose="02020603050405020304" pitchFamily="18" charset="0"/>
                <a:cs typeface="Times New Roman" panose="02020603050405020304" pitchFamily="18" charset="0"/>
              </a:rPr>
              <a:t>December </a:t>
            </a:r>
            <a:r>
              <a:rPr lang="en-US" sz="1600" i="1" smtClean="0">
                <a:latin typeface="Times New Roman" panose="02020603050405020304" pitchFamily="18" charset="0"/>
                <a:cs typeface="Times New Roman" panose="02020603050405020304" pitchFamily="18" charset="0"/>
              </a:rPr>
              <a:t>28, </a:t>
            </a:r>
            <a:r>
              <a:rPr lang="en-US" sz="1600" i="1" dirty="0">
                <a:latin typeface="Times New Roman" panose="02020603050405020304" pitchFamily="18" charset="0"/>
                <a:cs typeface="Times New Roman" panose="02020603050405020304" pitchFamily="18" charset="0"/>
              </a:rPr>
              <a:t>2016</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pic>
        <p:nvPicPr>
          <p:cNvPr id="3074" name="Picture 2" descr="C:\Users\e29297\Pictures\COA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5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anose="02020603050405020304" pitchFamily="18" charset="0"/>
                <a:cs typeface="Times New Roman" panose="02020603050405020304" pitchFamily="18" charset="0"/>
              </a:rPr>
              <a:t>DSA Memberships Course - Section 5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Print/Reprint - Lost/Stolen/Request for New Card/Forgotten Card</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bg1"/>
          </a:solidFill>
        </p:spPr>
        <p:txBody>
          <a:bodyPr/>
          <a:lstStyle/>
          <a:p>
            <a:r>
              <a:rPr lang="en-US" sz="2000" dirty="0">
                <a:latin typeface="Times New Roman" panose="02020603050405020304" pitchFamily="18" charset="0"/>
                <a:cs typeface="Times New Roman" panose="02020603050405020304" pitchFamily="18" charset="0"/>
              </a:rPr>
              <a:t>Check the # of times the member’s card has been printed on this screen to see if there will be a fee associated with this reprint transaction.</a:t>
            </a:r>
          </a:p>
          <a:p>
            <a:pPr lvl="0"/>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everything looks correct, </a:t>
            </a:r>
            <a:r>
              <a:rPr lang="en-US" sz="2000" dirty="0" smtClean="0">
                <a:latin typeface="Times New Roman" panose="02020603050405020304" pitchFamily="18" charset="0"/>
                <a:cs typeface="Times New Roman" panose="02020603050405020304" pitchFamily="18" charset="0"/>
              </a:rPr>
              <a:t>click the </a:t>
            </a:r>
            <a:r>
              <a:rPr lang="en-US" sz="2000" b="1" dirty="0" smtClean="0">
                <a:latin typeface="Times New Roman" panose="02020603050405020304" pitchFamily="18" charset="0"/>
                <a:cs typeface="Times New Roman" panose="02020603050405020304" pitchFamily="18" charset="0"/>
              </a:rPr>
              <a:t>“Print Pass” </a:t>
            </a:r>
            <a:r>
              <a:rPr lang="en-US" sz="2000" dirty="0">
                <a:latin typeface="Times New Roman" panose="02020603050405020304" pitchFamily="18" charset="0"/>
                <a:cs typeface="Times New Roman" panose="02020603050405020304" pitchFamily="18" charset="0"/>
              </a:rPr>
              <a:t>at bottom right of </a:t>
            </a:r>
            <a:r>
              <a:rPr lang="en-US" sz="2000" dirty="0" smtClean="0">
                <a:latin typeface="Times New Roman" panose="02020603050405020304" pitchFamily="18" charset="0"/>
                <a:cs typeface="Times New Roman" panose="02020603050405020304" pitchFamily="18" charset="0"/>
              </a:rPr>
              <a:t>screen.  </a:t>
            </a:r>
          </a:p>
          <a:p>
            <a:pPr lvl="0"/>
            <a:endParaRPr lang="en-US" dirty="0"/>
          </a:p>
          <a:p>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65"/>
          <a:stretch/>
        </p:blipFill>
        <p:spPr bwMode="auto">
          <a:xfrm>
            <a:off x="990600" y="2667000"/>
            <a:ext cx="6705600" cy="380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91200" y="152400"/>
            <a:ext cx="3228769"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Steps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8 &amp; 9</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10</a:t>
            </a:fld>
            <a:endParaRPr lang="en-US" dirty="0"/>
          </a:p>
        </p:txBody>
      </p:sp>
      <p:sp>
        <p:nvSpPr>
          <p:cNvPr id="7" name="Rectangle 6"/>
          <p:cNvSpPr/>
          <p:nvPr/>
        </p:nvSpPr>
        <p:spPr>
          <a:xfrm>
            <a:off x="3962400" y="3657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5562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3713285"/>
            <a:ext cx="3810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19800" y="5568434"/>
            <a:ext cx="3810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3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bg1"/>
          </a:solidFill>
        </p:spPr>
        <p:txBody>
          <a:bodyPr/>
          <a:lstStyle/>
          <a:p>
            <a:pPr lvl="0"/>
            <a:r>
              <a:rPr lang="en-US" dirty="0" smtClean="0">
                <a:latin typeface="Times New Roman" panose="02020603050405020304" pitchFamily="18" charset="0"/>
                <a:cs typeface="Times New Roman" panose="02020603050405020304" pitchFamily="18" charset="0"/>
              </a:rPr>
              <a:t>Verify that all of the following accurately printed out on the Membership card:</a:t>
            </a:r>
          </a:p>
          <a:p>
            <a:pPr marL="731520" lvl="1" indent="-457200">
              <a:buClrTx/>
              <a:buAutoNum type="arabicParen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correct eligibility class color (White 18-49, Yellow 50-59 or Blue </a:t>
            </a:r>
            <a:r>
              <a:rPr lang="en-US" dirty="0" smtClean="0">
                <a:latin typeface="Times New Roman" panose="02020603050405020304" pitchFamily="18" charset="0"/>
                <a:cs typeface="Times New Roman" panose="02020603050405020304" pitchFamily="18" charset="0"/>
              </a:rPr>
              <a:t>	60</a:t>
            </a:r>
            <a:r>
              <a:rPr lang="en-US" dirty="0">
                <a:latin typeface="Times New Roman" panose="02020603050405020304" pitchFamily="18" charset="0"/>
                <a:cs typeface="Times New Roman" panose="02020603050405020304" pitchFamily="18" charset="0"/>
              </a:rPr>
              <a:t>+), guest number (generated by the </a:t>
            </a:r>
            <a:r>
              <a:rPr lang="en-US" dirty="0" smtClean="0">
                <a:latin typeface="Times New Roman" panose="02020603050405020304" pitchFamily="18" charset="0"/>
                <a:cs typeface="Times New Roman" panose="02020603050405020304" pitchFamily="18" charset="0"/>
              </a:rPr>
              <a:t>system)</a:t>
            </a:r>
          </a:p>
          <a:p>
            <a:pPr marL="731520" lvl="1" indent="-457200">
              <a:buClrTx/>
              <a:buAutoNum type="arabicParenR"/>
            </a:pPr>
            <a:r>
              <a:rPr lang="en-US" dirty="0" smtClean="0">
                <a:latin typeface="Times New Roman" panose="02020603050405020304" pitchFamily="18" charset="0"/>
                <a:cs typeface="Times New Roman" panose="02020603050405020304" pitchFamily="18" charset="0"/>
              </a:rPr>
              <a:t>Bar </a:t>
            </a:r>
            <a:r>
              <a:rPr lang="en-US" dirty="0">
                <a:latin typeface="Times New Roman" panose="02020603050405020304" pitchFamily="18" charset="0"/>
                <a:cs typeface="Times New Roman" panose="02020603050405020304" pitchFamily="18" charset="0"/>
              </a:rPr>
              <a:t>code (created from </a:t>
            </a:r>
            <a:r>
              <a:rPr lang="en-US" dirty="0" err="1" smtClean="0">
                <a:latin typeface="Times New Roman" panose="02020603050405020304" pitchFamily="18" charset="0"/>
                <a:cs typeface="Times New Roman" panose="02020603050405020304" pitchFamily="18" charset="0"/>
              </a:rPr>
              <a:t>Addit</a:t>
            </a:r>
            <a:r>
              <a:rPr lang="en-US" dirty="0" err="1">
                <a:latin typeface="Times New Roman" panose="02020603050405020304" pitchFamily="18" charset="0"/>
                <a:cs typeface="Times New Roman" panose="02020603050405020304" pitchFamily="18" charset="0"/>
              </a:rPr>
              <a:t>_</a:t>
            </a:r>
            <a:r>
              <a:rPr lang="en-US" dirty="0" err="1" smtClean="0">
                <a:latin typeface="Times New Roman" panose="02020603050405020304" pitchFamily="18" charset="0"/>
                <a:cs typeface="Times New Roman" panose="02020603050405020304" pitchFamily="18" charset="0"/>
              </a:rPr>
              <a:t>No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entered by DSA staff</a:t>
            </a:r>
            <a:r>
              <a:rPr lang="en-US" dirty="0" smtClean="0">
                <a:latin typeface="Times New Roman" panose="02020603050405020304" pitchFamily="18" charset="0"/>
                <a:cs typeface="Times New Roman" panose="02020603050405020304" pitchFamily="18" charset="0"/>
              </a:rPr>
              <a:t>)</a:t>
            </a:r>
          </a:p>
          <a:p>
            <a:pPr marL="731520" lvl="1" indent="-457200">
              <a:buClrTx/>
              <a:buAutoNum type="arabicParenR"/>
            </a:pPr>
            <a:r>
              <a:rPr lang="en-US" dirty="0" smtClean="0">
                <a:latin typeface="Times New Roman" panose="02020603050405020304" pitchFamily="18" charset="0"/>
                <a:cs typeface="Times New Roman" panose="02020603050405020304" pitchFamily="18" charset="0"/>
              </a:rPr>
              <a:t>Member’s </a:t>
            </a:r>
            <a:r>
              <a:rPr lang="en-US" dirty="0">
                <a:latin typeface="Times New Roman" panose="02020603050405020304" pitchFamily="18" charset="0"/>
                <a:cs typeface="Times New Roman" panose="02020603050405020304" pitchFamily="18" charset="0"/>
              </a:rPr>
              <a:t>picture (taken by you or another DSA staff</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endParaRPr lang="en-US" dirty="0" smtClean="0">
              <a:latin typeface="Times New Roman" panose="02020603050405020304" pitchFamily="18" charset="0"/>
              <a:cs typeface="Times New Roman" panose="02020603050405020304" pitchFamily="18" charset="0"/>
            </a:endParaRPr>
          </a:p>
          <a:p>
            <a:pPr lvl="0"/>
            <a:r>
              <a:rPr lang="en-US" b="1" dirty="0" smtClean="0">
                <a:latin typeface="Times New Roman" panose="02020603050405020304" pitchFamily="18" charset="0"/>
                <a:cs typeface="Times New Roman" panose="02020603050405020304" pitchFamily="18" charset="0"/>
              </a:rPr>
              <a:t>Processing Error: </a:t>
            </a:r>
            <a:r>
              <a:rPr lang="en-US" dirty="0" smtClean="0">
                <a:latin typeface="Times New Roman" panose="02020603050405020304" pitchFamily="18" charset="0"/>
                <a:cs typeface="Times New Roman" panose="02020603050405020304" pitchFamily="18" charset="0"/>
              </a:rPr>
              <a:t>If the membership card prints with the wrong color, please contact your center manager.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6553200" y="152400"/>
            <a:ext cx="2193229"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10</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11</a:t>
            </a:fld>
            <a:endParaRPr lang="en-US" dirty="0"/>
          </a:p>
        </p:txBody>
      </p:sp>
    </p:spTree>
    <p:extLst>
      <p:ext uri="{BB962C8B-B14F-4D97-AF65-F5344CB8AC3E}">
        <p14:creationId xmlns:p14="http://schemas.microsoft.com/office/powerpoint/2010/main" val="5969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bg1"/>
          </a:solidFill>
        </p:spPr>
        <p:txBody>
          <a:bodyPr>
            <a:normAutofit/>
          </a:bodyPr>
          <a:lstStyle/>
          <a:p>
            <a:r>
              <a:rPr lang="en-US" sz="2000" dirty="0">
                <a:latin typeface="Times New Roman" panose="02020603050405020304" pitchFamily="18" charset="0"/>
                <a:cs typeface="Times New Roman" panose="02020603050405020304" pitchFamily="18" charset="0"/>
              </a:rPr>
              <a:t>After you have printed the new card, you will charge a reprint fee as you would process any other transaction.  </a:t>
            </a:r>
          </a:p>
          <a:p>
            <a:r>
              <a:rPr lang="en-US" sz="2000" dirty="0">
                <a:latin typeface="Times New Roman" panose="02020603050405020304" pitchFamily="18" charset="0"/>
                <a:cs typeface="Times New Roman" panose="02020603050405020304" pitchFamily="18" charset="0"/>
              </a:rPr>
              <a:t>To apply the $1.00 reprint fee, Swipe the member’s card and click </a:t>
            </a:r>
            <a:r>
              <a:rPr lang="en-US" sz="2000" b="1" dirty="0">
                <a:latin typeface="Times New Roman" panose="02020603050405020304" pitchFamily="18" charset="0"/>
                <a:cs typeface="Times New Roman" panose="02020603050405020304" pitchFamily="18" charset="0"/>
              </a:rPr>
              <a:t>Misc. Items&gt;Card Reprint Fee&gt;Finalize</a:t>
            </a:r>
            <a:endParaRPr lang="en-US" sz="20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314" b="2648"/>
          <a:stretch/>
        </p:blipFill>
        <p:spPr>
          <a:xfrm>
            <a:off x="685800" y="2951756"/>
            <a:ext cx="7239000" cy="3405592"/>
          </a:xfrm>
          <a:prstGeom prst="rect">
            <a:avLst/>
          </a:prstGeom>
        </p:spPr>
      </p:pic>
      <p:sp>
        <p:nvSpPr>
          <p:cNvPr id="7" name="Rectangle 6"/>
          <p:cNvSpPr/>
          <p:nvPr/>
        </p:nvSpPr>
        <p:spPr>
          <a:xfrm>
            <a:off x="5334000" y="152400"/>
            <a:ext cx="2162067"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11</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12</a:t>
            </a:fld>
            <a:endParaRPr lang="en-US" dirty="0"/>
          </a:p>
        </p:txBody>
      </p:sp>
    </p:spTree>
    <p:extLst>
      <p:ext uri="{BB962C8B-B14F-4D97-AF65-F5344CB8AC3E}">
        <p14:creationId xmlns:p14="http://schemas.microsoft.com/office/powerpoint/2010/main" val="37959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p>
        </p:txBody>
      </p:sp>
      <p:sp>
        <p:nvSpPr>
          <p:cNvPr id="3" name="Content Placeholder 2"/>
          <p:cNvSpPr>
            <a:spLocks noGrp="1"/>
          </p:cNvSpPr>
          <p:nvPr>
            <p:ph idx="1"/>
          </p:nvPr>
        </p:nvSpPr>
        <p:spPr>
          <a:xfrm>
            <a:off x="495300" y="1447800"/>
            <a:ext cx="8229600" cy="4876800"/>
          </a:xfrm>
          <a:solidFill>
            <a:schemeClr val="bg1"/>
          </a:solidFill>
        </p:spPr>
        <p:txBody>
          <a:bodyPr/>
          <a:lstStyle/>
          <a:p>
            <a:endParaRPr lang="en-US" sz="1600"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Forgotten Membership Card:</a:t>
            </a:r>
          </a:p>
          <a:p>
            <a:pPr lvl="1"/>
            <a:r>
              <a:rPr lang="en-US" sz="1800" dirty="0" smtClean="0">
                <a:latin typeface="Times New Roman" panose="02020603050405020304" pitchFamily="18" charset="0"/>
                <a:cs typeface="Times New Roman" panose="02020603050405020304" pitchFamily="18" charset="0"/>
              </a:rPr>
              <a:t>If </a:t>
            </a:r>
            <a:r>
              <a:rPr lang="en-US" sz="1800" dirty="0" smtClean="0">
                <a:latin typeface="Times New Roman" panose="02020603050405020304" pitchFamily="18" charset="0"/>
                <a:cs typeface="Times New Roman" panose="02020603050405020304" pitchFamily="18" charset="0"/>
              </a:rPr>
              <a:t>a member forgets their membership card:</a:t>
            </a:r>
          </a:p>
          <a:p>
            <a:pPr lvl="2"/>
            <a:r>
              <a:rPr lang="en-US" sz="1400" dirty="0" smtClean="0">
                <a:latin typeface="Times New Roman" panose="02020603050405020304" pitchFamily="18" charset="0"/>
                <a:cs typeface="Times New Roman" panose="02020603050405020304" pitchFamily="18" charset="0"/>
              </a:rPr>
              <a:t>Use </a:t>
            </a:r>
            <a:r>
              <a:rPr lang="en-US" sz="1400" b="1" dirty="0" smtClean="0">
                <a:latin typeface="Times New Roman" panose="02020603050405020304" pitchFamily="18" charset="0"/>
                <a:cs typeface="Times New Roman" panose="02020603050405020304" pitchFamily="18" charset="0"/>
              </a:rPr>
              <a:t>“Guest Lookup” </a:t>
            </a:r>
            <a:r>
              <a:rPr lang="en-US" sz="1400" dirty="0" smtClean="0">
                <a:latin typeface="Times New Roman" panose="02020603050405020304" pitchFamily="18" charset="0"/>
                <a:cs typeface="Times New Roman" panose="02020603050405020304" pitchFamily="18" charset="0"/>
              </a:rPr>
              <a:t>to verify the guest’s information (Name, birthdate, address, picture) to process transactions.</a:t>
            </a:r>
          </a:p>
          <a:p>
            <a:pPr lvl="2"/>
            <a:r>
              <a:rPr lang="en-US" sz="1400" dirty="0" smtClean="0">
                <a:latin typeface="Times New Roman" panose="02020603050405020304" pitchFamily="18" charset="0"/>
                <a:cs typeface="Times New Roman" panose="02020603050405020304" pitchFamily="18" charset="0"/>
              </a:rPr>
              <a:t>Do</a:t>
            </a:r>
            <a:r>
              <a:rPr lang="en-US" sz="1400" b="1" dirty="0" smtClean="0">
                <a:latin typeface="Times New Roman" panose="02020603050405020304" pitchFamily="18" charset="0"/>
                <a:cs typeface="Times New Roman" panose="02020603050405020304" pitchFamily="18" charset="0"/>
              </a:rPr>
              <a:t> NOT</a:t>
            </a:r>
            <a:r>
              <a:rPr lang="en-US" sz="1400" dirty="0" smtClean="0">
                <a:latin typeface="Times New Roman" panose="02020603050405020304" pitchFamily="18" charset="0"/>
                <a:cs typeface="Times New Roman" panose="02020603050405020304" pitchFamily="18" charset="0"/>
              </a:rPr>
              <a:t> use the aggregate card.</a:t>
            </a:r>
          </a:p>
          <a:p>
            <a:pPr lvl="2"/>
            <a:r>
              <a:rPr lang="en-US" sz="1400" dirty="0" smtClean="0">
                <a:latin typeface="Times New Roman" panose="02020603050405020304" pitchFamily="18" charset="0"/>
                <a:cs typeface="Times New Roman" panose="02020603050405020304" pitchFamily="18" charset="0"/>
              </a:rPr>
              <a:t>To scan into the SAMS system, use the paper roster provided by DSA.  Each center should have a printout at the front desk.</a:t>
            </a:r>
          </a:p>
          <a:p>
            <a:pPr lvl="2"/>
            <a:endParaRPr lang="en-US" sz="1400" dirty="0">
              <a:latin typeface="Times New Roman" panose="02020603050405020304" pitchFamily="18" charset="0"/>
              <a:cs typeface="Times New Roman" panose="02020603050405020304" pitchFamily="18" charset="0"/>
            </a:endParaRPr>
          </a:p>
          <a:p>
            <a:pPr lvl="1"/>
            <a:endParaRPr lang="en-US" sz="1600" dirty="0" smtClean="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796E634C-1E21-4442-8F5F-47D10AA6296F}" type="slidenum">
              <a:rPr lang="en-US" smtClean="0"/>
              <a:pPr/>
              <a:t>13</a:t>
            </a:fld>
            <a:endParaRPr lang="en-US" dirty="0"/>
          </a:p>
        </p:txBody>
      </p:sp>
    </p:spTree>
    <p:extLst>
      <p:ext uri="{BB962C8B-B14F-4D97-AF65-F5344CB8AC3E}">
        <p14:creationId xmlns:p14="http://schemas.microsoft.com/office/powerpoint/2010/main" val="485079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9904" y="609600"/>
            <a:ext cx="8198068" cy="5867400"/>
          </a:xfrm>
          <a:prstGeom prst="rect">
            <a:avLst/>
          </a:prstGeom>
        </p:spPr>
      </p:pic>
      <p:sp>
        <p:nvSpPr>
          <p:cNvPr id="6" name="Slide Number Placeholder 5"/>
          <p:cNvSpPr>
            <a:spLocks noGrp="1"/>
          </p:cNvSpPr>
          <p:nvPr>
            <p:ph type="sldNum" sz="quarter" idx="12"/>
          </p:nvPr>
        </p:nvSpPr>
        <p:spPr/>
        <p:txBody>
          <a:bodyPr/>
          <a:lstStyle/>
          <a:p>
            <a:fld id="{796E634C-1E21-4442-8F5F-47D10AA6296F}" type="slidenum">
              <a:rPr lang="en-US" smtClean="0"/>
              <a:pPr/>
              <a:t>14</a:t>
            </a:fld>
            <a:endParaRPr lang="en-US" dirty="0"/>
          </a:p>
        </p:txBody>
      </p:sp>
      <p:sp>
        <p:nvSpPr>
          <p:cNvPr id="7" name="Rectangle 6"/>
          <p:cNvSpPr/>
          <p:nvPr/>
        </p:nvSpPr>
        <p:spPr>
          <a:xfrm>
            <a:off x="3962400" y="2133600"/>
            <a:ext cx="2438400" cy="1553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2209800"/>
            <a:ext cx="2133600" cy="147732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begin a search for a guest in the system, click the </a:t>
            </a:r>
            <a:r>
              <a:rPr lang="en-US" b="1" dirty="0" smtClean="0">
                <a:latin typeface="Times New Roman" panose="02020603050405020304" pitchFamily="18" charset="0"/>
                <a:cs typeface="Times New Roman" panose="02020603050405020304" pitchFamily="18" charset="0"/>
              </a:rPr>
              <a:t>“Guest Lookup”</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button.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12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Congratulations! You have completed Section 5- Print/Reprint-Lost/Stolen/Request for New Card/Forgotten Card for the DSA Memberships Course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2743200" y="3124200"/>
            <a:ext cx="3504784" cy="2113625"/>
          </a:xfrm>
          <a:prstGeom prst="rect">
            <a:avLst/>
          </a:prstGeom>
        </p:spPr>
      </p:pic>
      <p:sp>
        <p:nvSpPr>
          <p:cNvPr id="5" name="Slide Number Placeholder 4"/>
          <p:cNvSpPr>
            <a:spLocks noGrp="1"/>
          </p:cNvSpPr>
          <p:nvPr>
            <p:ph type="sldNum" sz="quarter" idx="12"/>
          </p:nvPr>
        </p:nvSpPr>
        <p:spPr/>
        <p:txBody>
          <a:bodyPr/>
          <a:lstStyle/>
          <a:p>
            <a:fld id="{796E634C-1E21-4442-8F5F-47D10AA6296F}" type="slidenum">
              <a:rPr lang="en-US" smtClean="0"/>
              <a:pPr/>
              <a:t>15</a:t>
            </a:fld>
            <a:endParaRPr lang="en-US" dirty="0"/>
          </a:p>
        </p:txBody>
      </p:sp>
    </p:spTree>
    <p:extLst>
      <p:ext uri="{BB962C8B-B14F-4D97-AF65-F5344CB8AC3E}">
        <p14:creationId xmlns:p14="http://schemas.microsoft.com/office/powerpoint/2010/main" val="192047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en-US" sz="2000" dirty="0" smtClean="0">
                <a:latin typeface="Times New Roman" panose="02020603050405020304" pitchFamily="18" charset="0"/>
                <a:cs typeface="Times New Roman" panose="02020603050405020304" pitchFamily="18" charset="0"/>
              </a:rPr>
              <a:t>DSA </a:t>
            </a:r>
            <a:r>
              <a:rPr lang="en-US" sz="2000" dirty="0">
                <a:latin typeface="Times New Roman" panose="02020603050405020304" pitchFamily="18" charset="0"/>
                <a:cs typeface="Times New Roman" panose="02020603050405020304" pitchFamily="18" charset="0"/>
              </a:rPr>
              <a:t>Memberships Course - Section 5</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Print/Reprint - Lost/Stolen/Request </a:t>
            </a:r>
            <a:r>
              <a:rPr lang="en-US" sz="2000" b="1" dirty="0">
                <a:latin typeface="Times New Roman" panose="02020603050405020304" pitchFamily="18" charset="0"/>
                <a:cs typeface="Times New Roman" panose="02020603050405020304" pitchFamily="18" charset="0"/>
              </a:rPr>
              <a:t>for New Card/Forgotten Card</a:t>
            </a:r>
          </a:p>
        </p:txBody>
      </p:sp>
      <p:sp>
        <p:nvSpPr>
          <p:cNvPr id="3" name="Content Placeholder 2"/>
          <p:cNvSpPr>
            <a:spLocks noGrp="1"/>
          </p:cNvSpPr>
          <p:nvPr>
            <p:ph idx="1"/>
          </p:nvPr>
        </p:nvSpPr>
        <p:spPr>
          <a:xfrm>
            <a:off x="228600" y="1524000"/>
            <a:ext cx="8458200" cy="4876800"/>
          </a:xfrm>
          <a:solidFill>
            <a:schemeClr val="bg1"/>
          </a:solidFill>
        </p:spPr>
        <p:txBody>
          <a:bodyPr>
            <a:normAutofit fontScale="70000" lnSpcReduction="20000"/>
          </a:bodyPr>
          <a:lstStyle/>
          <a:p>
            <a:pPr lvl="0"/>
            <a:r>
              <a:rPr lang="en-US" b="1" dirty="0" smtClean="0">
                <a:latin typeface="Times New Roman" panose="02020603050405020304" pitchFamily="18" charset="0"/>
                <a:cs typeface="Times New Roman" panose="02020603050405020304" pitchFamily="18" charset="0"/>
              </a:rPr>
              <a:t>When DO you charge $1.00 for membership card reprint?</a:t>
            </a:r>
          </a:p>
          <a:p>
            <a:pPr lvl="0"/>
            <a:endParaRPr lang="en-US" b="1"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When a member loses </a:t>
            </a:r>
            <a:r>
              <a:rPr lang="en-US" dirty="0">
                <a:latin typeface="Times New Roman" panose="02020603050405020304" pitchFamily="18" charset="0"/>
                <a:cs typeface="Times New Roman" panose="02020603050405020304" pitchFamily="18" charset="0"/>
              </a:rPr>
              <a:t>card </a:t>
            </a:r>
            <a:r>
              <a:rPr lang="en-US" dirty="0" smtClean="0">
                <a:latin typeface="Times New Roman" panose="02020603050405020304" pitchFamily="18" charset="0"/>
                <a:cs typeface="Times New Roman" panose="02020603050405020304" pitchFamily="18" charset="0"/>
              </a:rPr>
              <a:t>and needs a replacement	</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When a member </a:t>
            </a:r>
            <a:r>
              <a:rPr lang="en-US" dirty="0">
                <a:latin typeface="Times New Roman" panose="02020603050405020304" pitchFamily="18" charset="0"/>
                <a:cs typeface="Times New Roman" panose="02020603050405020304" pitchFamily="18" charset="0"/>
              </a:rPr>
              <a:t>does not like their </a:t>
            </a:r>
            <a:r>
              <a:rPr lang="en-US" dirty="0" smtClean="0">
                <a:latin typeface="Times New Roman" panose="02020603050405020304" pitchFamily="18" charset="0"/>
                <a:cs typeface="Times New Roman" panose="02020603050405020304" pitchFamily="18" charset="0"/>
              </a:rPr>
              <a:t>picture and wants </a:t>
            </a:r>
            <a:r>
              <a:rPr lang="en-US" dirty="0">
                <a:latin typeface="Times New Roman" panose="02020603050405020304" pitchFamily="18" charset="0"/>
                <a:cs typeface="Times New Roman" panose="02020603050405020304" pitchFamily="18" charset="0"/>
              </a:rPr>
              <a:t>a new </a:t>
            </a:r>
            <a:r>
              <a:rPr lang="en-US" dirty="0" smtClean="0">
                <a:latin typeface="Times New Roman" panose="02020603050405020304" pitchFamily="18" charset="0"/>
                <a:cs typeface="Times New Roman" panose="02020603050405020304" pitchFamily="18" charset="0"/>
              </a:rPr>
              <a:t>card</a:t>
            </a:r>
          </a:p>
          <a:p>
            <a:pPr lvl="1"/>
            <a:endParaRPr lang="en-US" dirty="0">
              <a:latin typeface="Times New Roman" panose="02020603050405020304" pitchFamily="18" charset="0"/>
              <a:cs typeface="Times New Roman" panose="02020603050405020304" pitchFamily="18" charset="0"/>
            </a:endParaRPr>
          </a:p>
          <a:p>
            <a:pPr lvl="0"/>
            <a:r>
              <a:rPr lang="en-US" b="1" dirty="0" smtClean="0">
                <a:latin typeface="Times New Roman" panose="02020603050405020304" pitchFamily="18" charset="0"/>
                <a:cs typeface="Times New Roman" panose="02020603050405020304" pitchFamily="18" charset="0"/>
              </a:rPr>
              <a:t>When do you NOT charge $1.00 for membership card reprint?</a:t>
            </a:r>
          </a:p>
          <a:p>
            <a:pPr lvl="1"/>
            <a:endParaRPr lang="en-US" b="1"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Member </a:t>
            </a:r>
            <a:r>
              <a:rPr lang="en-US" b="1" dirty="0">
                <a:latin typeface="Times New Roman" panose="02020603050405020304" pitchFamily="18" charset="0"/>
                <a:cs typeface="Times New Roman" panose="02020603050405020304" pitchFamily="18" charset="0"/>
              </a:rPr>
              <a:t>has an old card and wants new card No </a:t>
            </a:r>
            <a:r>
              <a:rPr lang="en-US" b="1" dirty="0" smtClean="0">
                <a:latin typeface="Times New Roman" panose="02020603050405020304" pitchFamily="18" charset="0"/>
                <a:cs typeface="Times New Roman" panose="02020603050405020304" pitchFamily="18" charset="0"/>
              </a:rPr>
              <a:t>Charge</a:t>
            </a:r>
          </a:p>
          <a:p>
            <a:pPr lvl="2"/>
            <a:r>
              <a:rPr lang="en-US" dirty="0" smtClean="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If Bob has an old card, but wants the new membership card, you can print his new membership card in the Siriusware system at no charge.  Take a picture (if he does not have one) and print his new card at no charge. </a:t>
            </a:r>
            <a:endParaRPr lang="en-US" dirty="0" smtClean="0">
              <a:latin typeface="Times New Roman" panose="02020603050405020304" pitchFamily="18" charset="0"/>
              <a:cs typeface="Times New Roman" panose="02020603050405020304" pitchFamily="18" charset="0"/>
            </a:endParaRPr>
          </a:p>
          <a:p>
            <a:pPr lvl="1"/>
            <a:r>
              <a:rPr lang="en-US" b="1" dirty="0" smtClean="0">
                <a:latin typeface="Times New Roman" panose="02020603050405020304" pitchFamily="18" charset="0"/>
                <a:cs typeface="Times New Roman" panose="02020603050405020304" pitchFamily="18" charset="0"/>
              </a:rPr>
              <a:t>When the card prints wrong membership banner color on card</a:t>
            </a:r>
          </a:p>
          <a:p>
            <a:pPr lvl="1"/>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What do you do if a member has forgotten their card?</a:t>
            </a:r>
          </a:p>
          <a:p>
            <a:pPr marL="457200" lvl="2"/>
            <a:r>
              <a:rPr lang="en-US" dirty="0" smtClean="0">
                <a:latin typeface="Times New Roman" panose="02020603050405020304" pitchFamily="18" charset="0"/>
                <a:cs typeface="Times New Roman" panose="02020603050405020304" pitchFamily="18" charset="0"/>
              </a:rPr>
              <a:t>For that day, use the </a:t>
            </a:r>
            <a:r>
              <a:rPr lang="en-US" dirty="0">
                <a:latin typeface="Times New Roman" panose="02020603050405020304" pitchFamily="18" charset="0"/>
                <a:cs typeface="Times New Roman" panose="02020603050405020304" pitchFamily="18" charset="0"/>
              </a:rPr>
              <a:t>Guest Lookup and SAMS member printout to process transactions)</a:t>
            </a:r>
          </a:p>
          <a:p>
            <a:endParaRPr lang="en-US" b="1"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0"/>
            <a:endParaRPr lang="en-US" b="1" dirty="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Reminder: </a:t>
            </a: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On ALL reprints -</a:t>
            </a:r>
            <a:r>
              <a:rPr lang="en-US" dirty="0" smtClean="0">
                <a:latin typeface="Times New Roman" panose="02020603050405020304" pitchFamily="18" charset="0"/>
                <a:cs typeface="Times New Roman" panose="02020603050405020304" pitchFamily="18" charset="0"/>
              </a:rPr>
              <a:t>Remember </a:t>
            </a:r>
            <a:r>
              <a:rPr lang="en-US" dirty="0">
                <a:latin typeface="Times New Roman" panose="02020603050405020304" pitchFamily="18" charset="0"/>
                <a:cs typeface="Times New Roman" panose="02020603050405020304" pitchFamily="18" charset="0"/>
              </a:rPr>
              <a:t>to place the expiration label on </a:t>
            </a:r>
            <a:r>
              <a:rPr lang="en-US" dirty="0" smtClean="0">
                <a:latin typeface="Times New Roman" panose="02020603050405020304" pitchFamily="18" charset="0"/>
                <a:cs typeface="Times New Roman" panose="02020603050405020304" pitchFamily="18" charset="0"/>
              </a:rPr>
              <a:t>the back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	membership </a:t>
            </a:r>
            <a:r>
              <a:rPr lang="en-US" dirty="0">
                <a:latin typeface="Times New Roman" panose="02020603050405020304" pitchFamily="18" charset="0"/>
                <a:cs typeface="Times New Roman" panose="02020603050405020304" pitchFamily="18" charset="0"/>
              </a:rPr>
              <a:t>card</a:t>
            </a:r>
          </a:p>
          <a:p>
            <a:pPr lvl="0"/>
            <a:endParaRPr lang="en-US" b="1" dirty="0" smtClean="0">
              <a:latin typeface="Times New Roman" panose="02020603050405020304" pitchFamily="18" charset="0"/>
              <a:cs typeface="Times New Roman" panose="02020603050405020304" pitchFamily="18" charset="0"/>
            </a:endParaRPr>
          </a:p>
          <a:p>
            <a:pPr marL="388620" indent="-342900"/>
            <a:endParaRPr lang="en-US" b="1" dirty="0">
              <a:latin typeface="Times New Roman" panose="02020603050405020304" pitchFamily="18" charset="0"/>
              <a:cs typeface="Times New Roman" panose="02020603050405020304" pitchFamily="18" charset="0"/>
            </a:endParaRPr>
          </a:p>
          <a:p>
            <a:pPr marL="320040" lvl="1" indent="0">
              <a:buNone/>
            </a:pPr>
            <a:endParaRPr lang="en-US" dirty="0" smtClean="0">
              <a:latin typeface="Times New Roman" panose="02020603050405020304" pitchFamily="18" charset="0"/>
              <a:cs typeface="Times New Roman" panose="02020603050405020304" pitchFamily="18" charset="0"/>
            </a:endParaRPr>
          </a:p>
          <a:p>
            <a:pPr marL="320040" lvl="1"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96E634C-1E21-4442-8F5F-47D10AA6296F}" type="slidenum">
              <a:rPr lang="en-US" smtClean="0"/>
              <a:pPr/>
              <a:t>2</a:t>
            </a:fld>
            <a:endParaRPr lang="en-US" dirty="0"/>
          </a:p>
        </p:txBody>
      </p:sp>
    </p:spTree>
    <p:extLst>
      <p:ext uri="{BB962C8B-B14F-4D97-AF65-F5344CB8AC3E}">
        <p14:creationId xmlns:p14="http://schemas.microsoft.com/office/powerpoint/2010/main" val="146075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944" y="152400"/>
            <a:ext cx="7772400" cy="1143000"/>
          </a:xfrm>
        </p:spPr>
        <p:txBody>
          <a:bodyPr>
            <a:noAutofit/>
          </a:bodyPr>
          <a:lstStyle/>
          <a:p>
            <a:r>
              <a:rPr lang="en-US" sz="2000" dirty="0">
                <a:latin typeface="Times New Roman" panose="02020603050405020304" pitchFamily="18" charset="0"/>
                <a:cs typeface="Times New Roman" panose="02020603050405020304" pitchFamily="18" charset="0"/>
              </a:rPr>
              <a:t>DSA Memberships Course - Section 5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Print/Reprint - Lost/Stolen/Request for New Card/Forgotten Card</a:t>
            </a:r>
          </a:p>
        </p:txBody>
      </p:sp>
      <p:sp>
        <p:nvSpPr>
          <p:cNvPr id="3" name="Content Placeholder 2"/>
          <p:cNvSpPr>
            <a:spLocks noGrp="1"/>
          </p:cNvSpPr>
          <p:nvPr>
            <p:ph idx="1"/>
          </p:nvPr>
        </p:nvSpPr>
        <p:spPr>
          <a:xfrm>
            <a:off x="381000" y="1066800"/>
            <a:ext cx="8008571" cy="5486400"/>
          </a:xfrm>
          <a:solidFill>
            <a:schemeClr val="bg1"/>
          </a:solidFill>
        </p:spPr>
        <p:txBody>
          <a:bodyPr/>
          <a:lstStyle/>
          <a:p>
            <a:r>
              <a:rPr lang="en-US" sz="1800" b="1" dirty="0">
                <a:latin typeface="Times New Roman" panose="02020603050405020304" pitchFamily="18" charset="0"/>
                <a:cs typeface="Times New Roman" panose="02020603050405020304" pitchFamily="18" charset="0"/>
              </a:rPr>
              <a:t>To begin a Membership Card Reprint: </a:t>
            </a:r>
            <a:r>
              <a:rPr lang="en-US" sz="1800" dirty="0" smtClean="0">
                <a:latin typeface="Times New Roman" panose="02020603050405020304" pitchFamily="18" charset="0"/>
                <a:cs typeface="Times New Roman" panose="02020603050405020304" pitchFamily="18" charset="0"/>
              </a:rPr>
              <a:t>On </a:t>
            </a:r>
            <a:r>
              <a:rPr lang="en-US" sz="1800" dirty="0">
                <a:latin typeface="Times New Roman" panose="02020603050405020304" pitchFamily="18" charset="0"/>
                <a:cs typeface="Times New Roman" panose="02020603050405020304" pitchFamily="18" charset="0"/>
              </a:rPr>
              <a:t>the sales screen, </a:t>
            </a:r>
            <a:r>
              <a:rPr lang="en-US" sz="1800" dirty="0" smtClean="0">
                <a:latin typeface="Times New Roman" panose="02020603050405020304" pitchFamily="18" charset="0"/>
                <a:cs typeface="Times New Roman" panose="02020603050405020304" pitchFamily="18" charset="0"/>
              </a:rPr>
              <a:t>click </a:t>
            </a:r>
            <a:r>
              <a:rPr lang="en-US" sz="1800" dirty="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Guest Lookup</a:t>
            </a:r>
            <a:r>
              <a:rPr lang="en-US" sz="1800" dirty="0">
                <a:latin typeface="Times New Roman" panose="02020603050405020304" pitchFamily="18" charset="0"/>
                <a:cs typeface="Times New Roman" panose="02020603050405020304" pitchFamily="18" charset="0"/>
              </a:rPr>
              <a:t> button to </a:t>
            </a:r>
            <a:r>
              <a:rPr lang="en-US" sz="1800" dirty="0" smtClean="0">
                <a:latin typeface="Times New Roman" panose="02020603050405020304" pitchFamily="18" charset="0"/>
                <a:cs typeface="Times New Roman" panose="02020603050405020304" pitchFamily="18" charset="0"/>
              </a:rPr>
              <a:t>begin</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to pull up the member’s information.</a:t>
            </a:r>
            <a:endParaRPr lang="en-US" sz="18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33" y="2057400"/>
            <a:ext cx="7278688" cy="408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67944" y="0"/>
            <a:ext cx="187904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1</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3</a:t>
            </a:fld>
            <a:endParaRPr lang="en-US" dirty="0"/>
          </a:p>
        </p:txBody>
      </p:sp>
      <p:sp>
        <p:nvSpPr>
          <p:cNvPr id="7" name="Rectangle 6"/>
          <p:cNvSpPr/>
          <p:nvPr/>
        </p:nvSpPr>
        <p:spPr>
          <a:xfrm>
            <a:off x="4191000" y="3429000"/>
            <a:ext cx="4038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91000" y="3386435"/>
            <a:ext cx="40386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On the Sales Screen, click the “</a:t>
            </a:r>
            <a:r>
              <a:rPr lang="en-US" b="1" dirty="0" smtClean="0">
                <a:latin typeface="Times New Roman" panose="02020603050405020304" pitchFamily="18" charset="0"/>
                <a:cs typeface="Times New Roman" panose="02020603050405020304" pitchFamily="18" charset="0"/>
              </a:rPr>
              <a:t>Guest Lookup”</a:t>
            </a:r>
            <a:r>
              <a:rPr lang="en-US" dirty="0" smtClean="0">
                <a:latin typeface="Times New Roman" panose="02020603050405020304" pitchFamily="18" charset="0"/>
                <a:cs typeface="Times New Roman" panose="02020603050405020304" pitchFamily="18" charset="0"/>
              </a:rPr>
              <a:t> button to search for the member’s information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4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anose="02020603050405020304" pitchFamily="18" charset="0"/>
                <a:cs typeface="Times New Roman" panose="02020603050405020304" pitchFamily="18" charset="0"/>
              </a:rPr>
              <a:t>DSA Memberships Course - Section 5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Print/Reprint - Lost/Stolen/Request for New Card/Forgotten Card</a:t>
            </a:r>
            <a:endParaRPr lang="en-US" sz="2000" dirty="0"/>
          </a:p>
        </p:txBody>
      </p:sp>
      <p:sp>
        <p:nvSpPr>
          <p:cNvPr id="3" name="Content Placeholder 2"/>
          <p:cNvSpPr>
            <a:spLocks noGrp="1"/>
          </p:cNvSpPr>
          <p:nvPr>
            <p:ph idx="1"/>
          </p:nvPr>
        </p:nvSpPr>
        <p:spPr>
          <a:xfrm>
            <a:off x="495300" y="1371600"/>
            <a:ext cx="7772400" cy="4572000"/>
          </a:xfrm>
          <a:solidFill>
            <a:schemeClr val="bg1"/>
          </a:solidFill>
        </p:spPr>
        <p:txBody>
          <a:bodyPr/>
          <a:lstStyle/>
          <a:p>
            <a:pPr lvl="0"/>
            <a:r>
              <a:rPr lang="en-US" sz="2000" b="1" dirty="0">
                <a:latin typeface="Times New Roman" panose="02020603050405020304" pitchFamily="18" charset="0"/>
                <a:cs typeface="Times New Roman" panose="02020603050405020304" pitchFamily="18" charset="0"/>
              </a:rPr>
              <a:t>Enter guest Name&gt;Click the Search butto</a:t>
            </a:r>
            <a:r>
              <a:rPr lang="en-US" sz="2000" dirty="0">
                <a:latin typeface="Times New Roman" panose="02020603050405020304" pitchFamily="18" charset="0"/>
                <a:cs typeface="Times New Roman" panose="02020603050405020304" pitchFamily="18" charset="0"/>
              </a:rPr>
              <a:t>n&gt; </a:t>
            </a:r>
            <a:r>
              <a:rPr lang="en-US" sz="2000" b="1" dirty="0">
                <a:latin typeface="Times New Roman" panose="02020603050405020304" pitchFamily="18" charset="0"/>
                <a:cs typeface="Times New Roman" panose="02020603050405020304" pitchFamily="18" charset="0"/>
              </a:rPr>
              <a:t>Check for any duplicates</a:t>
            </a:r>
            <a:r>
              <a:rPr lang="en-US" sz="2000" dirty="0">
                <a:latin typeface="Times New Roman" panose="02020603050405020304" pitchFamily="18" charset="0"/>
                <a:cs typeface="Times New Roman" panose="02020603050405020304" pitchFamily="18" charset="0"/>
              </a:rPr>
              <a:t> in the Right bottom information box. Ensure there are not duplicates (bottom right of screen</a:t>
            </a: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If there are duplicates – ???</a:t>
            </a:r>
          </a:p>
          <a:p>
            <a:pPr lvl="0"/>
            <a:endParaRPr lang="en-US" sz="2000" dirty="0" smtClean="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If there are duplicates</a:t>
            </a: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46" y="2516440"/>
            <a:ext cx="7162800" cy="395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0" y="152400"/>
            <a:ext cx="187904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2</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4</a:t>
            </a:fld>
            <a:endParaRPr lang="en-US" dirty="0"/>
          </a:p>
        </p:txBody>
      </p:sp>
      <p:sp>
        <p:nvSpPr>
          <p:cNvPr id="7" name="Rectangle 6"/>
          <p:cNvSpPr/>
          <p:nvPr/>
        </p:nvSpPr>
        <p:spPr>
          <a:xfrm>
            <a:off x="76199" y="2667000"/>
            <a:ext cx="1639277" cy="19068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077" y="2741473"/>
            <a:ext cx="1676400" cy="1754326"/>
          </a:xfrm>
          <a:prstGeom prst="rect">
            <a:avLst/>
          </a:prstGeom>
          <a:noFill/>
        </p:spPr>
        <p:txBody>
          <a:bodyPr wrap="square" rtlCol="0">
            <a:spAutoFit/>
          </a:bodyPr>
          <a:lstStyle/>
          <a:p>
            <a:pPr marL="228600" indent="-228600">
              <a:buAutoNum type="alphaUcParenR"/>
            </a:pPr>
            <a:r>
              <a:rPr lang="en-US" sz="1200" dirty="0" smtClean="0">
                <a:latin typeface="Times New Roman" panose="02020603050405020304" pitchFamily="18" charset="0"/>
                <a:cs typeface="Times New Roman" panose="02020603050405020304" pitchFamily="18" charset="0"/>
              </a:rPr>
              <a:t>Enter the applicant’s First Name/Last Name</a:t>
            </a:r>
          </a:p>
          <a:p>
            <a:pPr marL="228600" indent="-228600">
              <a:buAutoNum type="alphaUcParenR"/>
            </a:pPr>
            <a:r>
              <a:rPr lang="en-US" sz="1200" dirty="0" smtClean="0">
                <a:latin typeface="Times New Roman" panose="02020603050405020304" pitchFamily="18" charset="0"/>
                <a:cs typeface="Times New Roman" panose="02020603050405020304" pitchFamily="18" charset="0"/>
              </a:rPr>
              <a:t>Click the </a:t>
            </a:r>
            <a:r>
              <a:rPr lang="en-US" sz="1200" b="1" dirty="0" smtClean="0">
                <a:latin typeface="Times New Roman" panose="02020603050405020304" pitchFamily="18" charset="0"/>
                <a:cs typeface="Times New Roman" panose="02020603050405020304" pitchFamily="18" charset="0"/>
              </a:rPr>
              <a:t>“Search” </a:t>
            </a:r>
            <a:r>
              <a:rPr lang="en-US" sz="1200" dirty="0" smtClean="0">
                <a:latin typeface="Times New Roman" panose="02020603050405020304" pitchFamily="18" charset="0"/>
                <a:cs typeface="Times New Roman" panose="02020603050405020304" pitchFamily="18" charset="0"/>
              </a:rPr>
              <a:t>button\</a:t>
            </a:r>
          </a:p>
          <a:p>
            <a:pPr marL="228600" indent="-228600">
              <a:buAutoNum type="alphaUcParenR"/>
            </a:pPr>
            <a:r>
              <a:rPr lang="en-US" sz="1200" dirty="0" smtClean="0">
                <a:latin typeface="Times New Roman" panose="02020603050405020304" pitchFamily="18" charset="0"/>
                <a:cs typeface="Times New Roman" panose="02020603050405020304" pitchFamily="18" charset="0"/>
              </a:rPr>
              <a:t>View possible duplicates in the </a:t>
            </a:r>
            <a:r>
              <a:rPr lang="en-US" sz="1200" b="1" dirty="0" smtClean="0">
                <a:latin typeface="Times New Roman" panose="02020603050405020304" pitchFamily="18" charset="0"/>
                <a:cs typeface="Times New Roman" panose="02020603050405020304" pitchFamily="18" charset="0"/>
              </a:rPr>
              <a:t>“Possible Duplicates field</a:t>
            </a:r>
            <a:endParaRPr lang="en-US" sz="1200" dirty="0">
              <a:latin typeface="Times New Roman" panose="02020603050405020304" pitchFamily="18" charset="0"/>
              <a:cs typeface="Times New Roman" panose="02020603050405020304" pitchFamily="18" charset="0"/>
            </a:endParaRPr>
          </a:p>
        </p:txBody>
      </p:sp>
      <p:sp>
        <p:nvSpPr>
          <p:cNvPr id="9" name="Rectangle 8"/>
          <p:cNvSpPr/>
          <p:nvPr/>
        </p:nvSpPr>
        <p:spPr>
          <a:xfrm>
            <a:off x="1600200" y="3811443"/>
            <a:ext cx="385885" cy="30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742" y="3778314"/>
            <a:ext cx="3048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2209800" y="49530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9530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43015" y="4953000"/>
            <a:ext cx="3810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p>
        </p:txBody>
      </p:sp>
      <p:sp>
        <p:nvSpPr>
          <p:cNvPr id="14" name="TextBox 13"/>
          <p:cNvSpPr txBox="1"/>
          <p:nvPr/>
        </p:nvSpPr>
        <p:spPr>
          <a:xfrm>
            <a:off x="1012092" y="4920734"/>
            <a:ext cx="3048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6916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normAutofit fontScale="90000"/>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p>
        </p:txBody>
      </p:sp>
      <p:sp>
        <p:nvSpPr>
          <p:cNvPr id="3" name="Content Placeholder 2"/>
          <p:cNvSpPr>
            <a:spLocks noGrp="1"/>
          </p:cNvSpPr>
          <p:nvPr>
            <p:ph idx="1"/>
          </p:nvPr>
        </p:nvSpPr>
        <p:spPr>
          <a:xfrm>
            <a:off x="533400" y="1143000"/>
            <a:ext cx="7772400" cy="4572000"/>
          </a:xfrm>
          <a:solidFill>
            <a:schemeClr val="bg1"/>
          </a:solidFill>
        </p:spPr>
        <p:txBody>
          <a:bodyPr>
            <a:normAutofit/>
          </a:bodyPr>
          <a:lstStyle/>
          <a:p>
            <a:pPr lvl="0"/>
            <a:r>
              <a:rPr lang="en-US" sz="1400" b="1" dirty="0" smtClean="0">
                <a:latin typeface="Times New Roman" panose="02020603050405020304" pitchFamily="18" charset="0"/>
                <a:cs typeface="Times New Roman" panose="02020603050405020304" pitchFamily="18" charset="0"/>
              </a:rPr>
              <a:t>Verify Member Picture: </a:t>
            </a:r>
            <a:r>
              <a:rPr lang="en-US" sz="1400" dirty="0" smtClean="0">
                <a:latin typeface="Times New Roman" panose="02020603050405020304" pitchFamily="18" charset="0"/>
                <a:cs typeface="Times New Roman" panose="02020603050405020304" pitchFamily="18" charset="0"/>
              </a:rPr>
              <a:t>Check to verify that the person in front of you is the person in the picture.  Take the member’s picture if there is not one in the Point of Sales System.</a:t>
            </a:r>
            <a:r>
              <a:rPr lang="en-US" sz="1400" dirty="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*DSA encourages the member’s picture be on their membership card.  If the member refuses to take a picture, take a picture of the center’s logo and place on the card. </a:t>
            </a:r>
          </a:p>
          <a:p>
            <a:pPr lvl="0"/>
            <a:endParaRPr lang="en-US" sz="1200" dirty="0" smtClean="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4"/>
          <a:stretch/>
        </p:blipFill>
        <p:spPr bwMode="auto">
          <a:xfrm>
            <a:off x="609600" y="2218324"/>
            <a:ext cx="6400800" cy="450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64959" y="2133600"/>
            <a:ext cx="187904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3</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5</a:t>
            </a:fld>
            <a:endParaRPr lang="en-US" dirty="0"/>
          </a:p>
        </p:txBody>
      </p:sp>
      <p:sp>
        <p:nvSpPr>
          <p:cNvPr id="7" name="Rectangle 6"/>
          <p:cNvSpPr/>
          <p:nvPr/>
        </p:nvSpPr>
        <p:spPr>
          <a:xfrm>
            <a:off x="457200" y="3733800"/>
            <a:ext cx="36576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3810000"/>
            <a:ext cx="3505200" cy="2062103"/>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Check to see if there is a picture of the member. If there is a current picture, make sure it is the member and continue with the steps to issue the new card.</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If there is not a picture, take a picture of the member by clicking the </a:t>
            </a:r>
            <a:r>
              <a:rPr lang="en-US" sz="1600" b="1" dirty="0" smtClean="0">
                <a:latin typeface="Times New Roman" panose="02020603050405020304" pitchFamily="18" charset="0"/>
                <a:cs typeface="Times New Roman" panose="02020603050405020304" pitchFamily="18" charset="0"/>
              </a:rPr>
              <a:t>“New Photo”</a:t>
            </a:r>
            <a:r>
              <a:rPr lang="en-US" sz="1600" dirty="0" smtClean="0">
                <a:latin typeface="Times New Roman" panose="02020603050405020304" pitchFamily="18" charset="0"/>
                <a:cs typeface="Times New Roman" panose="02020603050405020304" pitchFamily="18" charset="0"/>
              </a:rPr>
              <a:t> button</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anose="02020603050405020304" pitchFamily="18" charset="0"/>
                <a:cs typeface="Times New Roman" panose="02020603050405020304" pitchFamily="18" charset="0"/>
              </a:rPr>
              <a:t>DSA Memberships Course - Section 5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Print/Reprint - Lost/Stolen/Request for New Card/Forgotten Card</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0375" y="2017931"/>
            <a:ext cx="7696200" cy="425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1371600"/>
            <a:ext cx="8001000" cy="646331"/>
          </a:xfrm>
          <a:prstGeom prst="rect">
            <a:avLst/>
          </a:prstGeom>
          <a:solidFill>
            <a:schemeClr val="accent5">
              <a:lumMod val="60000"/>
              <a:lumOff val="4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the </a:t>
            </a:r>
            <a:r>
              <a:rPr lang="en-US" b="1" dirty="0" smtClean="0">
                <a:latin typeface="Times New Roman" panose="02020603050405020304" pitchFamily="18" charset="0"/>
                <a:cs typeface="Times New Roman" panose="02020603050405020304" pitchFamily="18" charset="0"/>
              </a:rPr>
              <a:t>“Take a New Photo Window” </a:t>
            </a:r>
            <a:r>
              <a:rPr lang="en-US" dirty="0" smtClean="0">
                <a:latin typeface="Times New Roman" panose="02020603050405020304" pitchFamily="18" charset="0"/>
                <a:cs typeface="Times New Roman" panose="02020603050405020304" pitchFamily="18" charset="0"/>
              </a:rPr>
              <a:t>Click the </a:t>
            </a:r>
            <a:r>
              <a:rPr lang="en-US" b="1" dirty="0" smtClean="0">
                <a:latin typeface="Times New Roman" panose="02020603050405020304" pitchFamily="18" charset="0"/>
                <a:cs typeface="Times New Roman" panose="02020603050405020304" pitchFamily="18" charset="0"/>
              </a:rPr>
              <a:t>“Freeze” </a:t>
            </a:r>
            <a:r>
              <a:rPr lang="en-US" dirty="0" smtClean="0">
                <a:latin typeface="Times New Roman" panose="02020603050405020304" pitchFamily="18" charset="0"/>
                <a:cs typeface="Times New Roman" panose="02020603050405020304" pitchFamily="18" charset="0"/>
              </a:rPr>
              <a:t>button to take the member’s picture</a:t>
            </a:r>
            <a:endParaRPr lang="en-US" dirty="0">
              <a:latin typeface="Times New Roman" panose="02020603050405020304" pitchFamily="18" charset="0"/>
              <a:cs typeface="Times New Roman" panose="02020603050405020304" pitchFamily="18" charset="0"/>
            </a:endParaRPr>
          </a:p>
        </p:txBody>
      </p:sp>
      <p:sp>
        <p:nvSpPr>
          <p:cNvPr id="5" name="AutoShape 2" descr="Image result for senior citizen headshot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enior citizen headshot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2971800"/>
            <a:ext cx="2209800" cy="1995487"/>
          </a:xfrm>
          <a:prstGeom prst="rect">
            <a:avLst/>
          </a:prstGeom>
          <a:ln>
            <a:noFill/>
          </a:ln>
          <a:effectLst>
            <a:softEdge rad="112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510" y="1548399"/>
            <a:ext cx="2432050"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96E634C-1E21-4442-8F5F-47D10AA6296F}" type="slidenum">
              <a:rPr lang="en-US" smtClean="0"/>
              <a:pPr/>
              <a:t>6</a:t>
            </a:fld>
            <a:endParaRPr lang="en-US" dirty="0"/>
          </a:p>
        </p:txBody>
      </p:sp>
    </p:spTree>
    <p:extLst>
      <p:ext uri="{BB962C8B-B14F-4D97-AF65-F5344CB8AC3E}">
        <p14:creationId xmlns:p14="http://schemas.microsoft.com/office/powerpoint/2010/main" val="227764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Times New Roman" panose="02020603050405020304" pitchFamily="18" charset="0"/>
                <a:cs typeface="Times New Roman" panose="02020603050405020304" pitchFamily="18" charset="0"/>
              </a:rPr>
              <a:t>DSA Memberships Course - Section 5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Print/Reprint - Lost/Stolen/Request for New Card/Forgotten Card</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239000" cy="479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371600"/>
            <a:ext cx="8001000" cy="646331"/>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Click on the Image Area to Resize and Crop the photo.  When you are done, click the </a:t>
            </a:r>
            <a:r>
              <a:rPr lang="en-US" b="1" dirty="0" smtClean="0">
                <a:latin typeface="Times New Roman" panose="02020603050405020304" pitchFamily="18" charset="0"/>
                <a:cs typeface="Times New Roman" panose="02020603050405020304" pitchFamily="18" charset="0"/>
              </a:rPr>
              <a:t>“Crop and Save” </a:t>
            </a:r>
            <a:r>
              <a:rPr lang="en-US" dirty="0" smtClean="0">
                <a:latin typeface="Times New Roman" panose="02020603050405020304" pitchFamily="18" charset="0"/>
                <a:cs typeface="Times New Roman" panose="02020603050405020304" pitchFamily="18" charset="0"/>
              </a:rPr>
              <a:t>button to save the member’s picture.</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362200"/>
            <a:ext cx="2438400" cy="2576435"/>
          </a:xfrm>
          <a:prstGeom prst="rect">
            <a:avLst/>
          </a:prstGeom>
          <a:ln>
            <a:noFill/>
          </a:ln>
          <a:effectLst>
            <a:softEdge rad="112500"/>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9086"/>
            <a:ext cx="243205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96E634C-1E21-4442-8F5F-47D10AA6296F}" type="slidenum">
              <a:rPr lang="en-US" smtClean="0"/>
              <a:pPr/>
              <a:t>7</a:t>
            </a:fld>
            <a:endParaRPr lang="en-US" dirty="0"/>
          </a:p>
        </p:txBody>
      </p:sp>
    </p:spTree>
    <p:extLst>
      <p:ext uri="{BB962C8B-B14F-4D97-AF65-F5344CB8AC3E}">
        <p14:creationId xmlns:p14="http://schemas.microsoft.com/office/powerpoint/2010/main" val="2572529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94489"/>
            <a:ext cx="8229600" cy="990600"/>
          </a:xfrm>
        </p:spPr>
        <p:txBody>
          <a:bodyPr>
            <a:normAutofit/>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latin typeface="Times" pitchFamily="18" charset="0"/>
            </a:endParaRPr>
          </a:p>
        </p:txBody>
      </p:sp>
      <p:sp>
        <p:nvSpPr>
          <p:cNvPr id="3" name="Content Placeholder 2"/>
          <p:cNvSpPr>
            <a:spLocks noGrp="1"/>
          </p:cNvSpPr>
          <p:nvPr>
            <p:ph idx="1"/>
          </p:nvPr>
        </p:nvSpPr>
        <p:spPr>
          <a:xfrm>
            <a:off x="152400" y="1295400"/>
            <a:ext cx="8534400" cy="5181600"/>
          </a:xfrm>
          <a:solidFill>
            <a:schemeClr val="bg1"/>
          </a:solidFill>
        </p:spPr>
        <p:txBody>
          <a:bodyPr/>
          <a:lstStyle/>
          <a:p>
            <a:pPr lvl="0"/>
            <a:r>
              <a:rPr lang="en-US" sz="1800" dirty="0" smtClean="0">
                <a:latin typeface="Times New Roman" panose="02020603050405020304" pitchFamily="18" charset="0"/>
                <a:cs typeface="Times New Roman" panose="02020603050405020304" pitchFamily="18" charset="0"/>
              </a:rPr>
              <a:t>Click the </a:t>
            </a:r>
            <a:r>
              <a:rPr lang="en-US" sz="1800" b="1" dirty="0" smtClean="0">
                <a:latin typeface="Times New Roman" panose="02020603050405020304" pitchFamily="18" charset="0"/>
                <a:cs typeface="Times New Roman" panose="02020603050405020304" pitchFamily="18" charset="0"/>
              </a:rPr>
              <a:t>“Pass Inquiry” </a:t>
            </a:r>
            <a:r>
              <a:rPr lang="en-US" sz="1800" dirty="0" smtClean="0">
                <a:latin typeface="Times New Roman" panose="02020603050405020304" pitchFamily="18" charset="0"/>
                <a:cs typeface="Times New Roman" panose="02020603050405020304" pitchFamily="18" charset="0"/>
              </a:rPr>
              <a:t>button </a:t>
            </a:r>
            <a:r>
              <a:rPr lang="en-US" sz="1800" dirty="0">
                <a:latin typeface="Times New Roman" panose="02020603050405020304" pitchFamily="18" charset="0"/>
                <a:cs typeface="Times New Roman" panose="02020603050405020304" pitchFamily="18" charset="0"/>
              </a:rPr>
              <a:t>at the bottom right of the sales </a:t>
            </a:r>
            <a:r>
              <a:rPr lang="en-US" sz="1800" dirty="0" smtClean="0">
                <a:latin typeface="Times New Roman" panose="02020603050405020304" pitchFamily="18" charset="0"/>
                <a:cs typeface="Times New Roman" panose="02020603050405020304" pitchFamily="18" charset="0"/>
              </a:rPr>
              <a:t>screen to verify that the member’s membership information is correct.</a:t>
            </a:r>
            <a:endParaRPr lang="en-US" sz="1800" dirty="0">
              <a:latin typeface="Times New Roman" panose="02020603050405020304" pitchFamily="18" charset="0"/>
              <a:cs typeface="Times New Roman" panose="02020603050405020304" pitchFamily="18" charset="0"/>
            </a:endParaRPr>
          </a:p>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398"/>
            <a:ext cx="6248400" cy="451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77000" y="0"/>
            <a:ext cx="187904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6</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8</a:t>
            </a:fld>
            <a:endParaRPr lang="en-US" dirty="0"/>
          </a:p>
        </p:txBody>
      </p:sp>
      <p:sp>
        <p:nvSpPr>
          <p:cNvPr id="7" name="Rectangle 6"/>
          <p:cNvSpPr/>
          <p:nvPr/>
        </p:nvSpPr>
        <p:spPr>
          <a:xfrm>
            <a:off x="1600200" y="4953000"/>
            <a:ext cx="3505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5029200"/>
            <a:ext cx="33528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Click the </a:t>
            </a:r>
            <a:r>
              <a:rPr lang="en-US" b="1" dirty="0" smtClean="0">
                <a:latin typeface="Times New Roman" panose="02020603050405020304" pitchFamily="18" charset="0"/>
                <a:cs typeface="Times New Roman" panose="02020603050405020304" pitchFamily="18" charset="0"/>
              </a:rPr>
              <a:t>“Pass Inquiry”</a:t>
            </a:r>
            <a:r>
              <a:rPr lang="en-US" dirty="0" smtClean="0">
                <a:latin typeface="Times New Roman" panose="02020603050405020304" pitchFamily="18" charset="0"/>
                <a:cs typeface="Times New Roman" panose="02020603050405020304" pitchFamily="18" charset="0"/>
              </a:rPr>
              <a:t> button to review and verify member information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72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DSA Memberships Course - Section 5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Print/Reprint - Lost/Stolen/Request for New Card/Forgotten Card</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solidFill>
            <a:schemeClr val="bg1"/>
          </a:solidFill>
        </p:spPr>
        <p:txBody>
          <a:bodyPr/>
          <a:lstStyle/>
          <a:p>
            <a:pPr lvl="0"/>
            <a:r>
              <a:rPr lang="en-US" dirty="0" smtClean="0">
                <a:latin typeface="Times New Roman" panose="02020603050405020304" pitchFamily="18" charset="0"/>
                <a:cs typeface="Times New Roman" panose="02020603050405020304" pitchFamily="18" charset="0"/>
              </a:rPr>
              <a:t>In the Pass Inquiry Screen, review the membership information to verify </a:t>
            </a:r>
            <a:r>
              <a:rPr lang="en-US" dirty="0">
                <a:latin typeface="Times New Roman" panose="02020603050405020304" pitchFamily="18" charset="0"/>
                <a:cs typeface="Times New Roman" panose="02020603050405020304" pitchFamily="18" charset="0"/>
              </a:rPr>
              <a:t>that the member is in the correct Age Eligibility </a:t>
            </a:r>
            <a:r>
              <a:rPr lang="en-US" dirty="0" smtClean="0">
                <a:latin typeface="Times New Roman" panose="02020603050405020304" pitchFamily="18" charset="0"/>
                <a:cs typeface="Times New Roman" panose="02020603050405020304" pitchFamily="18" charset="0"/>
              </a:rPr>
              <a:t>Class.  When you have verified the member’s information Click the </a:t>
            </a:r>
            <a:r>
              <a:rPr lang="en-US" b="1" dirty="0" smtClean="0">
                <a:latin typeface="Times New Roman" panose="02020603050405020304" pitchFamily="18" charset="0"/>
                <a:cs typeface="Times New Roman" panose="02020603050405020304" pitchFamily="18" charset="0"/>
              </a:rPr>
              <a:t>“OK” </a:t>
            </a:r>
            <a:r>
              <a:rPr lang="en-US" dirty="0" smtClean="0">
                <a:latin typeface="Times New Roman" panose="02020603050405020304" pitchFamily="18" charset="0"/>
                <a:cs typeface="Times New Roman" panose="02020603050405020304" pitchFamily="18" charset="0"/>
              </a:rPr>
              <a:t>button.</a:t>
            </a:r>
            <a:endParaRPr lang="en-US" dirty="0"/>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83"/>
          <a:stretch/>
        </p:blipFill>
        <p:spPr bwMode="auto">
          <a:xfrm>
            <a:off x="1524000" y="3176780"/>
            <a:ext cx="5105400" cy="337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400800" y="152400"/>
            <a:ext cx="1879041" cy="769441"/>
          </a:xfrm>
          <a:prstGeom prst="rect">
            <a:avLst/>
          </a:prstGeom>
          <a:solidFill>
            <a:schemeClr val="accent4">
              <a:lumMod val="60000"/>
              <a:lumOff val="40000"/>
            </a:schemeClr>
          </a:solidFill>
        </p:spPr>
        <p:txBody>
          <a:bodyPr wrap="none" lIns="91440" tIns="45720" rIns="91440" bIns="45720">
            <a:spAutoFit/>
          </a:bodyPr>
          <a:lstStyle/>
          <a:p>
            <a:pPr algn="ct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Step 7</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Slide Number Placeholder 5"/>
          <p:cNvSpPr>
            <a:spLocks noGrp="1"/>
          </p:cNvSpPr>
          <p:nvPr>
            <p:ph type="sldNum" sz="quarter" idx="12"/>
          </p:nvPr>
        </p:nvSpPr>
        <p:spPr/>
        <p:txBody>
          <a:bodyPr/>
          <a:lstStyle/>
          <a:p>
            <a:fld id="{796E634C-1E21-4442-8F5F-47D10AA6296F}" type="slidenum">
              <a:rPr lang="en-US" smtClean="0"/>
              <a:pPr/>
              <a:t>9</a:t>
            </a:fld>
            <a:endParaRPr lang="en-US" dirty="0"/>
          </a:p>
        </p:txBody>
      </p:sp>
      <p:sp>
        <p:nvSpPr>
          <p:cNvPr id="7" name="Rectangle 6"/>
          <p:cNvSpPr/>
          <p:nvPr/>
        </p:nvSpPr>
        <p:spPr>
          <a:xfrm>
            <a:off x="3063631" y="39624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44631" y="5562600"/>
            <a:ext cx="381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79262" y="3962400"/>
            <a:ext cx="38100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460262" y="5562600"/>
            <a:ext cx="365369"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4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550</TotalTime>
  <Words>733</Words>
  <Application>Microsoft Office PowerPoint</Application>
  <PresentationFormat>On-screen Show (4:3)</PresentationFormat>
  <Paragraphs>107</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Clarity</vt:lpstr>
      <vt:lpstr>1_Clarity</vt:lpstr>
      <vt:lpstr>Senior Affairs POINT OF SALE SYSTEM  Memberships Training Course</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DSA Memberships Course - Section 5  Print/Reprint - Lost/Stolen/Request for New Card/Forgotten Card</vt:lpstr>
      <vt:lpstr>PowerPoint Presentation</vt:lpstr>
      <vt:lpstr>DSA Memberships Course - Section 5  Print/Reprint - Lost/Stolen/Request for New Card/Forgotten Card</vt:lpstr>
    </vt:vector>
  </TitlesOfParts>
  <Company>City of Albuquerque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Affairs Siriusware Memberships Training Course</dc:title>
  <dc:creator>Terrasas, Amber</dc:creator>
  <cp:lastModifiedBy>Terrasas, Amber</cp:lastModifiedBy>
  <cp:revision>31</cp:revision>
  <dcterms:created xsi:type="dcterms:W3CDTF">2016-04-25T15:43:42Z</dcterms:created>
  <dcterms:modified xsi:type="dcterms:W3CDTF">2016-12-28T19:11:23Z</dcterms:modified>
</cp:coreProperties>
</file>