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"/>
  </p:notesMasterIdLst>
  <p:sldIdLst>
    <p:sldId id="260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AED63-41A5-47FF-9769-D4873E624C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2215C-6CDC-407F-92FE-A044D99C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2215C-6CDC-407F-92FE-A044D99CBF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9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EC74-0BF2-4253-84C7-7D8B804A3503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FB10-E08F-42C1-AEEC-528299465E9B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9008-F708-4F78-9EBC-307EE35BDA05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A91-E0B4-4F4E-AC5D-D932146CC6B8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9D0E-94FF-4FDC-B386-26462EC4C355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AFA0-8095-4560-AB1A-47AA71AA11D0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8F8A-A43A-47BC-99BB-C779A55AC2EE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082E-54F5-4742-AA09-38B46316B0E9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9FAD-1331-40CB-ACC7-D8F04032C750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8E5-F615-45A1-8749-EE09C0CC11B3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3D5F-C0AC-4A06-B844-D5DFFEAC227F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E37065-1561-461D-B574-FFAD33F58B9F}" type="datetime1">
              <a:rPr lang="en-US" smtClean="0">
                <a:solidFill>
                  <a:srgbClr val="3E3D2D"/>
                </a:solidFill>
              </a:rPr>
              <a:t>12/6/2016</a:t>
            </a:fld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96E634C-1E21-4442-8F5F-47D10AA629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447170"/>
            <a:ext cx="6667815" cy="181983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Senior Affairs Point of Sale System</a:t>
            </a:r>
            <a:b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Memberships Training Course</a:t>
            </a:r>
            <a:endParaRPr lang="en-US" sz="3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7848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" pitchFamily="18" charset="0"/>
              </a:rPr>
              <a:t>Section </a:t>
            </a:r>
            <a:r>
              <a:rPr lang="en-US" b="1" dirty="0" smtClean="0">
                <a:latin typeface="Times" pitchFamily="18" charset="0"/>
              </a:rPr>
              <a:t>2</a:t>
            </a:r>
            <a:endParaRPr lang="en-US" b="1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Membership Age Eligibility Class/Membership Cards-Self-Paced </a:t>
            </a:r>
            <a:r>
              <a:rPr lang="en-US" dirty="0">
                <a:latin typeface="Times" pitchFamily="18" charset="0"/>
              </a:rPr>
              <a:t>Course</a:t>
            </a:r>
          </a:p>
          <a:p>
            <a:endParaRPr lang="en-US" dirty="0">
              <a:latin typeface="Times" pitchFamily="18" charset="0"/>
            </a:endParaRPr>
          </a:p>
          <a:p>
            <a:r>
              <a:rPr lang="en-US" sz="1400" i="1" dirty="0">
                <a:latin typeface="Times" pitchFamily="18" charset="0"/>
              </a:rPr>
              <a:t>Revised December 6, 2016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e29297\Pictures\COA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1600200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6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DSA Memberships Course – Section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Age Eligibility Class/Membership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imes" pitchFamily="18" charset="0"/>
              </a:rPr>
              <a:t>Membership Card Age Eligibility Types: </a:t>
            </a:r>
            <a:r>
              <a:rPr lang="en-US" dirty="0" smtClean="0">
                <a:latin typeface="Times" pitchFamily="18" charset="0"/>
              </a:rPr>
              <a:t>Types of membership in DSA are based on age groups:</a:t>
            </a:r>
          </a:p>
          <a:p>
            <a:pPr marL="0" indent="0">
              <a:buNone/>
            </a:pPr>
            <a:endParaRPr lang="en-US" dirty="0" smtClean="0">
              <a:latin typeface="Times" pitchFamily="18" charset="0"/>
            </a:endParaRPr>
          </a:p>
          <a:p>
            <a:pPr lvl="1"/>
            <a:r>
              <a:rPr lang="en-US" b="1" dirty="0" smtClean="0">
                <a:latin typeface="Times" pitchFamily="18" charset="0"/>
              </a:rPr>
              <a:t>60+: </a:t>
            </a:r>
            <a:r>
              <a:rPr lang="en-US" dirty="0" smtClean="0">
                <a:latin typeface="Times" pitchFamily="18" charset="0"/>
              </a:rPr>
              <a:t>Blue </a:t>
            </a:r>
            <a:r>
              <a:rPr lang="en-US" dirty="0" smtClean="0">
                <a:latin typeface="Times" pitchFamily="18" charset="0"/>
              </a:rPr>
              <a:t>Border Membership Card</a:t>
            </a:r>
          </a:p>
          <a:p>
            <a:pPr lvl="1"/>
            <a:r>
              <a:rPr lang="en-US" b="1" dirty="0" smtClean="0">
                <a:latin typeface="Times" pitchFamily="18" charset="0"/>
              </a:rPr>
              <a:t>50-59: </a:t>
            </a:r>
            <a:r>
              <a:rPr lang="en-US" dirty="0" smtClean="0">
                <a:latin typeface="Times" pitchFamily="18" charset="0"/>
              </a:rPr>
              <a:t>Yellow </a:t>
            </a:r>
            <a:r>
              <a:rPr lang="en-US" dirty="0" smtClean="0">
                <a:latin typeface="Times" pitchFamily="18" charset="0"/>
              </a:rPr>
              <a:t>Border Membership Card</a:t>
            </a:r>
          </a:p>
          <a:p>
            <a:pPr lvl="1"/>
            <a:r>
              <a:rPr lang="en-US" b="1" dirty="0" smtClean="0">
                <a:latin typeface="Times" pitchFamily="18" charset="0"/>
              </a:rPr>
              <a:t>18-49:  </a:t>
            </a:r>
            <a:r>
              <a:rPr lang="en-US" dirty="0" smtClean="0">
                <a:latin typeface="Times" pitchFamily="18" charset="0"/>
              </a:rPr>
              <a:t>White Border Membership Card</a:t>
            </a:r>
          </a:p>
          <a:p>
            <a:pPr lvl="1"/>
            <a:r>
              <a:rPr lang="en-US" b="1" dirty="0" smtClean="0">
                <a:latin typeface="Times" pitchFamily="18" charset="0"/>
              </a:rPr>
              <a:t>6-17: </a:t>
            </a:r>
            <a:r>
              <a:rPr lang="en-US" dirty="0" smtClean="0">
                <a:latin typeface="Times" pitchFamily="18" charset="0"/>
              </a:rPr>
              <a:t>Temporary </a:t>
            </a:r>
            <a:r>
              <a:rPr lang="en-US" dirty="0" smtClean="0">
                <a:latin typeface="Times" pitchFamily="18" charset="0"/>
              </a:rPr>
              <a:t>Card-White cardstock (Information is entered for this age group, but a card is not printed through the Siriusware System, a white cardstock paper card is provided)</a:t>
            </a:r>
          </a:p>
          <a:p>
            <a:pPr marL="0" indent="0">
              <a:buNone/>
            </a:pPr>
            <a:endParaRPr lang="en-US" dirty="0" smtClean="0">
              <a:latin typeface="Times" pitchFamily="18" charset="0"/>
            </a:endParaRPr>
          </a:p>
          <a:p>
            <a:r>
              <a:rPr lang="en-US" b="1" dirty="0" smtClean="0">
                <a:latin typeface="Times" pitchFamily="18" charset="0"/>
              </a:rPr>
              <a:t>Alternate Membership Eligibility Types: </a:t>
            </a:r>
            <a:r>
              <a:rPr lang="en-US" dirty="0" smtClean="0">
                <a:latin typeface="Times" pitchFamily="18" charset="0"/>
              </a:rPr>
              <a:t>There </a:t>
            </a:r>
            <a:r>
              <a:rPr lang="en-US" dirty="0">
                <a:latin typeface="Times" pitchFamily="18" charset="0"/>
              </a:rPr>
              <a:t>are special exceptions where another citizen qualifies for DSA </a:t>
            </a:r>
            <a:r>
              <a:rPr lang="en-US" dirty="0" smtClean="0">
                <a:latin typeface="Times" pitchFamily="18" charset="0"/>
              </a:rPr>
              <a:t>benefits </a:t>
            </a:r>
            <a:r>
              <a:rPr lang="en-US" dirty="0">
                <a:latin typeface="Times" pitchFamily="18" charset="0"/>
              </a:rPr>
              <a:t>with a qualified </a:t>
            </a:r>
            <a:r>
              <a:rPr lang="en-US" dirty="0" smtClean="0">
                <a:latin typeface="Times" pitchFamily="18" charset="0"/>
              </a:rPr>
              <a:t>senior through DSA policy or through </a:t>
            </a:r>
            <a:r>
              <a:rPr lang="en-US" dirty="0">
                <a:latin typeface="Times" pitchFamily="18" charset="0"/>
              </a:rPr>
              <a:t>AAA exceptions</a:t>
            </a:r>
            <a:r>
              <a:rPr lang="en-US" dirty="0" smtClean="0">
                <a:latin typeface="Times" pitchFamily="18" charset="0"/>
              </a:rPr>
              <a:t>. (see Section 7 &amp; 8 of this course -Alternate Meal and Membership Eligibility/Special Codes)</a:t>
            </a:r>
          </a:p>
          <a:p>
            <a:endParaRPr lang="en-US" dirty="0">
              <a:latin typeface="Times" pitchFamily="18" charset="0"/>
            </a:endParaRPr>
          </a:p>
          <a:p>
            <a:r>
              <a:rPr lang="en-US" b="1" dirty="0">
                <a:latin typeface="Times" pitchFamily="18" charset="0"/>
              </a:rPr>
              <a:t>Cost of DSA Membership: </a:t>
            </a:r>
            <a:r>
              <a:rPr lang="en-US" dirty="0">
                <a:latin typeface="Times" pitchFamily="18" charset="0"/>
              </a:rPr>
              <a:t>DSA membership passes are $13.00 annually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7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DSA Memberships Course – Section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Age Eligibility Class/Membership Cards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3 - Membership Age Eligibility Class/Membership Cards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880020"/>
              </p:ext>
            </p:extLst>
          </p:nvPr>
        </p:nvGraphicFramePr>
        <p:xfrm>
          <a:off x="457200" y="1601090"/>
          <a:ext cx="8229600" cy="4875019"/>
        </p:xfrm>
        <a:graphic>
          <a:graphicData uri="http://schemas.openxmlformats.org/drawingml/2006/table">
            <a:tbl>
              <a:tblPr/>
              <a:tblGrid>
                <a:gridCol w="1356062"/>
                <a:gridCol w="1822208"/>
                <a:gridCol w="2892932"/>
                <a:gridCol w="2158398"/>
              </a:tblGrid>
              <a:tr h="211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Membership Type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Membership Card Color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Lunch Eligibility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Membership Benefits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Ages 60+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Blue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Eligible for lunch meals on a donation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basis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Members (age 60+) have access to all senior fitness and multigenerational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centers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 All trips, presentations, activities, classes and special events offered by DSA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2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Ages 50-59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Yellow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Eligible for $3.25 Lunch Meal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Members (age 50+) have acess to all of the senior activity, fitness and multigenerational centers.  All trips, presentations, classes and special events offered by DSA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9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Ages 18-49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White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Eligible to pay full price for Lunch meal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Members age 6-49 have access to the multigenerational centers.  All muligenerational center trips, presentations, activities, classes and special events.  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Ages 6-18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White Paper Card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Eligible to pay full price for Lunch meal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Members age 6-49 have access to the multigenerational centers.  All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multigenerational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center trips, presentations, activities, classes and special events.  </a:t>
                      </a:r>
                    </a:p>
                  </a:txBody>
                  <a:tcPr marL="8478" marR="8478" marT="8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42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DSA Memberships Course – Section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Age Eligibility Class/Membership Cards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Congratulations! You have completed Section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Membership Age Eligibility Class/Membership Cards for the DSA Memberships Course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3"/>
          <a:stretch/>
        </p:blipFill>
        <p:spPr>
          <a:xfrm>
            <a:off x="2743200" y="3124200"/>
            <a:ext cx="3504784" cy="211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1578</TotalTime>
  <Words>336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Senior Affairs Point of Sale System Memberships Training Course</vt:lpstr>
      <vt:lpstr>DSA Memberships Course – Section 2 Membership Age Eligibility Class/Membership Cards</vt:lpstr>
      <vt:lpstr>                  DSA Memberships Course – Section 2 Membership Age Eligibility Class/Membership Cards                Section 3 - Membership Age Eligibility Class/Membership Cards</vt:lpstr>
      <vt:lpstr>DSA Memberships Course – Section 2 Membership Age Eligibility Class/Membership Cards</vt:lpstr>
    </vt:vector>
  </TitlesOfParts>
  <Company>City of Albuquerque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Affairs Siriusware Memberships Training Course</dc:title>
  <dc:creator>Terrasas, Amber</dc:creator>
  <cp:lastModifiedBy>Terrasas, Amber</cp:lastModifiedBy>
  <cp:revision>22</cp:revision>
  <dcterms:created xsi:type="dcterms:W3CDTF">2016-04-25T15:10:21Z</dcterms:created>
  <dcterms:modified xsi:type="dcterms:W3CDTF">2016-12-06T22:23:58Z</dcterms:modified>
</cp:coreProperties>
</file>